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5" r:id="rId43"/>
    <p:sldId id="311" r:id="rId44"/>
    <p:sldId id="312" r:id="rId45"/>
    <p:sldId id="313" r:id="rId46"/>
    <p:sldId id="315" r:id="rId47"/>
    <p:sldId id="316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51" r:id="rId78"/>
    <p:sldId id="352" r:id="rId79"/>
    <p:sldId id="353" r:id="rId80"/>
    <p:sldId id="354" r:id="rId81"/>
    <p:sldId id="355" r:id="rId82"/>
    <p:sldId id="356" r:id="rId83"/>
    <p:sldId id="358" r:id="rId84"/>
    <p:sldId id="359" r:id="rId85"/>
    <p:sldId id="360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71" r:id="rId94"/>
    <p:sldId id="379" r:id="rId95"/>
    <p:sldId id="374" r:id="rId96"/>
    <p:sldId id="375" r:id="rId97"/>
    <p:sldId id="376" r:id="rId98"/>
    <p:sldId id="377" r:id="rId99"/>
    <p:sldId id="378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88612" autoAdjust="0"/>
  </p:normalViewPr>
  <p:slideViewPr>
    <p:cSldViewPr snapToGrid="0" snapToObjects="1">
      <p:cViewPr varScale="1">
        <p:scale>
          <a:sx n="145" d="100"/>
          <a:sy n="145" d="100"/>
        </p:scale>
        <p:origin x="2250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60168-AB2D-4A40-928F-A36A9C97487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3EA23-A4DA-7745-9E1B-240994AD7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076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A1C8C-A225-A24D-9FC7-BD30AE52FB01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5B259-E2BA-EC4E-AE99-458E61536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571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3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62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0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6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1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83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3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0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B21C0-5820-4B4F-8B47-F558478CE7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0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B21C0-5820-4B4F-8B47-F558478CE7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8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SG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4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95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B21C0-5820-4B4F-8B47-F558478CE7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4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B21C0-5820-4B4F-8B47-F558478CE7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4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08B97-D354-2741-B2BF-D6DE5FB309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8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B21C0-5820-4B4F-8B47-F558478CE7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D92B0959-B31B-49D7-97A4-7B0D22506868}" type="datetime1">
              <a:rPr lang="en-US" smtClean="0"/>
              <a:t>4/3/2023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8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0729C13-D494-4830-AEED-76C01251BDA5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783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F4CFFC9-CCAC-4647-A052-338E95CF8DE2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5619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4E0ECD4-6150-41E7-944C-DA96B6A9D1BA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28"/>
          <p:cNvSpPr txBox="1">
            <a:spLocks/>
          </p:cNvSpPr>
          <p:nvPr userDrawn="1"/>
        </p:nvSpPr>
        <p:spPr>
          <a:xfrm>
            <a:off x="8305800" y="10529"/>
            <a:ext cx="8382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0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71A93B9-87DA-4012-9671-261DDD616ECB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4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0E98A16-665C-4845-A5AA-13D59DA90759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0477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5ED9E54-6AC2-4A59-BEE1-E6FB460694AD}" type="datetime1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510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2C4E99-9B38-474C-9084-9B4B06407854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1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7BAE16F-F9CB-4531-B400-0215638EDD9E}" type="datetime1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17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A25BF08-A3BE-4D7D-A178-10248B794CB5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68A3C41-053F-48CA-8491-FFFC0F2568DB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</p:spTree>
    <p:extLst>
      <p:ext uri="{BB962C8B-B14F-4D97-AF65-F5344CB8AC3E}">
        <p14:creationId xmlns:p14="http://schemas.microsoft.com/office/powerpoint/2010/main" val="121712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C87E39E0-F286-4ED3-8E6C-75E9C1E8014D}" type="datetime1">
              <a:rPr lang="en-US" smtClean="0"/>
              <a:t>4/3/2023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7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90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11" Type="http://schemas.openxmlformats.org/officeDocument/2006/relationships/image" Target="../media/image123.png"/><Relationship Id="rId5" Type="http://schemas.openxmlformats.org/officeDocument/2006/relationships/image" Target="../media/image511.png"/><Relationship Id="rId10" Type="http://schemas.openxmlformats.org/officeDocument/2006/relationships/image" Target="../media/image550.png"/><Relationship Id="rId4" Type="http://schemas.openxmlformats.org/officeDocument/2006/relationships/image" Target="../media/image500.png"/><Relationship Id="rId9" Type="http://schemas.openxmlformats.org/officeDocument/2006/relationships/image" Target="../media/image5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(null)"/><Relationship Id="rId2" Type="http://schemas.openxmlformats.org/officeDocument/2006/relationships/image" Target="../media/image24.(null)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(null)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(null)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310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21" Type="http://schemas.openxmlformats.org/officeDocument/2006/relationships/image" Target="../media/image60.svg"/><Relationship Id="rId34" Type="http://schemas.openxmlformats.org/officeDocument/2006/relationships/image" Target="../media/image51.png"/><Relationship Id="rId7" Type="http://schemas.openxmlformats.org/officeDocument/2006/relationships/image" Target="../media/image46.svg"/><Relationship Id="rId12" Type="http://schemas.openxmlformats.org/officeDocument/2006/relationships/image" Target="../media/image40.png"/><Relationship Id="rId17" Type="http://schemas.openxmlformats.org/officeDocument/2006/relationships/image" Target="../media/image56.svg"/><Relationship Id="rId25" Type="http://schemas.openxmlformats.org/officeDocument/2006/relationships/image" Target="../media/image64.svg"/><Relationship Id="rId33" Type="http://schemas.openxmlformats.org/officeDocument/2006/relationships/image" Target="../media/image7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sv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image" Target="../media/image76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2.svg"/><Relationship Id="rId28" Type="http://schemas.openxmlformats.org/officeDocument/2006/relationships/image" Target="../media/image48.png"/><Relationship Id="rId36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58.svg"/><Relationship Id="rId31" Type="http://schemas.openxmlformats.org/officeDocument/2006/relationships/image" Target="../media/image70.svg"/><Relationship Id="rId4" Type="http://schemas.openxmlformats.org/officeDocument/2006/relationships/image" Target="../media/image36.png"/><Relationship Id="rId9" Type="http://schemas.openxmlformats.org/officeDocument/2006/relationships/image" Target="../media/image48.svg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image" Target="../media/image66.svg"/><Relationship Id="rId30" Type="http://schemas.openxmlformats.org/officeDocument/2006/relationships/image" Target="../media/image49.png"/><Relationship Id="rId35" Type="http://schemas.openxmlformats.org/officeDocument/2006/relationships/image" Target="../media/image74.svg"/><Relationship Id="rId8" Type="http://schemas.openxmlformats.org/officeDocument/2006/relationships/image" Target="../media/image38.png"/><Relationship Id="rId3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emf"/><Relationship Id="rId3" Type="http://schemas.openxmlformats.org/officeDocument/2006/relationships/image" Target="../media/image60.emf"/><Relationship Id="rId7" Type="http://schemas.openxmlformats.org/officeDocument/2006/relationships/image" Target="../media/image93.svg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97.svg"/><Relationship Id="rId5" Type="http://schemas.openxmlformats.org/officeDocument/2006/relationships/image" Target="../media/image62.emf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95.svg"/><Relationship Id="rId14" Type="http://schemas.openxmlformats.org/officeDocument/2006/relationships/image" Target="../media/image100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44.png"/><Relationship Id="rId18" Type="http://schemas.openxmlformats.org/officeDocument/2006/relationships/image" Target="../media/image73.png"/><Relationship Id="rId3" Type="http://schemas.openxmlformats.org/officeDocument/2006/relationships/image" Target="../media/image69.png"/><Relationship Id="rId21" Type="http://schemas.openxmlformats.org/officeDocument/2006/relationships/image" Target="../media/image114.svg"/><Relationship Id="rId7" Type="http://schemas.openxmlformats.org/officeDocument/2006/relationships/image" Target="../media/image72.png"/><Relationship Id="rId12" Type="http://schemas.openxmlformats.org/officeDocument/2006/relationships/image" Target="../media/image109.svg"/><Relationship Id="rId17" Type="http://schemas.openxmlformats.org/officeDocument/2006/relationships/image" Target="../media/image60.svg"/><Relationship Id="rId2" Type="http://schemas.openxmlformats.org/officeDocument/2006/relationships/image" Target="../media/image340.png"/><Relationship Id="rId16" Type="http://schemas.openxmlformats.org/officeDocument/2006/relationships/image" Target="../media/image58.sv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11" Type="http://schemas.openxmlformats.org/officeDocument/2006/relationships/image" Target="../media/image43.png"/><Relationship Id="rId5" Type="http://schemas.openxmlformats.org/officeDocument/2006/relationships/image" Target="../media/image71.png"/><Relationship Id="rId15" Type="http://schemas.openxmlformats.org/officeDocument/2006/relationships/image" Target="../media/image56.svg"/><Relationship Id="rId23" Type="http://schemas.openxmlformats.org/officeDocument/2006/relationships/image" Target="../media/image116.svg"/><Relationship Id="rId10" Type="http://schemas.openxmlformats.org/officeDocument/2006/relationships/image" Target="../media/image108.svg"/><Relationship Id="rId19" Type="http://schemas.openxmlformats.org/officeDocument/2006/relationships/image" Target="../media/image112.svg"/><Relationship Id="rId4" Type="http://schemas.openxmlformats.org/officeDocument/2006/relationships/image" Target="../media/image103.svg"/><Relationship Id="rId9" Type="http://schemas.openxmlformats.org/officeDocument/2006/relationships/image" Target="../media/image42.png"/><Relationship Id="rId14" Type="http://schemas.openxmlformats.org/officeDocument/2006/relationships/image" Target="../media/image110.svg"/><Relationship Id="rId22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73.png"/><Relationship Id="rId18" Type="http://schemas.openxmlformats.org/officeDocument/2006/relationships/image" Target="../media/image126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120.svg"/><Relationship Id="rId17" Type="http://schemas.openxmlformats.org/officeDocument/2006/relationships/image" Target="../media/image75.png"/><Relationship Id="rId2" Type="http://schemas.openxmlformats.org/officeDocument/2006/relationships/image" Target="../media/image78.png"/><Relationship Id="rId16" Type="http://schemas.openxmlformats.org/officeDocument/2006/relationships/image" Target="../media/image1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77.png"/><Relationship Id="rId5" Type="http://schemas.openxmlformats.org/officeDocument/2006/relationships/image" Target="../media/image43.png"/><Relationship Id="rId15" Type="http://schemas.openxmlformats.org/officeDocument/2006/relationships/image" Target="../media/image78.png"/><Relationship Id="rId10" Type="http://schemas.openxmlformats.org/officeDocument/2006/relationships/image" Target="../media/image118.svg"/><Relationship Id="rId4" Type="http://schemas.openxmlformats.org/officeDocument/2006/relationships/image" Target="../media/image56.svg"/><Relationship Id="rId9" Type="http://schemas.openxmlformats.org/officeDocument/2006/relationships/image" Target="../media/image76.png"/><Relationship Id="rId14" Type="http://schemas.openxmlformats.org/officeDocument/2006/relationships/image" Target="../media/image12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14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7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16.svg"/><Relationship Id="rId5" Type="http://schemas.openxmlformats.org/officeDocument/2006/relationships/image" Target="../media/image58.svg"/><Relationship Id="rId10" Type="http://schemas.openxmlformats.org/officeDocument/2006/relationships/image" Target="../media/image75.png"/><Relationship Id="rId4" Type="http://schemas.openxmlformats.org/officeDocument/2006/relationships/image" Target="../media/image43.png"/><Relationship Id="rId9" Type="http://schemas.openxmlformats.org/officeDocument/2006/relationships/image" Target="../media/image112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CS6382 Algorithm Analysis and Game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Fair Division</a:t>
            </a:r>
          </a:p>
          <a:p>
            <a:r>
              <a:rPr lang="en-US" sz="3300" dirty="0"/>
              <a:t>adapted from </a:t>
            </a:r>
            <a:r>
              <a:rPr lang="en-US" sz="3300" dirty="0" err="1"/>
              <a:t>Xiaohui</a:t>
            </a:r>
            <a:r>
              <a:rPr lang="en-US" sz="3300" dirty="0"/>
              <a:t> </a:t>
            </a:r>
            <a:r>
              <a:rPr lang="en-US" sz="3300" dirty="0" err="1" smtClean="0"/>
              <a:t>Bei</a:t>
            </a:r>
            <a:r>
              <a:rPr lang="en-US" sz="3300" dirty="0" smtClean="0"/>
              <a:t> and Bo Li’s </a:t>
            </a:r>
            <a:r>
              <a:rPr lang="en-US" sz="3300" dirty="0"/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304077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Cake Cutting is not a Piece of Cake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3217" y="1690689"/>
            <a:ext cx="8377565" cy="46672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[Selfridge–Conway procedure, around 1960]: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/>
              <a:t>A discrete envy-free procedure for </a:t>
            </a:r>
            <a:r>
              <a:rPr lang="en-US" sz="2400" dirty="0">
                <a:solidFill>
                  <a:schemeClr val="accent1"/>
                </a:solidFill>
              </a:rPr>
              <a:t>3</a:t>
            </a:r>
            <a:r>
              <a:rPr lang="en-US" sz="2400" dirty="0"/>
              <a:t> players.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[</a:t>
            </a:r>
            <a:r>
              <a:rPr lang="en-US" sz="2400" dirty="0" err="1">
                <a:solidFill>
                  <a:schemeClr val="accent1"/>
                </a:solidFill>
              </a:rPr>
              <a:t>Brams</a:t>
            </a:r>
            <a:r>
              <a:rPr lang="en-US" sz="2400" dirty="0">
                <a:solidFill>
                  <a:schemeClr val="accent1"/>
                </a:solidFill>
              </a:rPr>
              <a:t> and Taylor, 1995]: 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2400" dirty="0"/>
              <a:t>An </a:t>
            </a:r>
            <a:r>
              <a:rPr lang="en-US" sz="2400" dirty="0">
                <a:solidFill>
                  <a:schemeClr val="accent1"/>
                </a:solidFill>
              </a:rPr>
              <a:t>unbounded</a:t>
            </a:r>
            <a:r>
              <a:rPr lang="en-US" sz="2400" dirty="0"/>
              <a:t> (but finite) envy-free protocol for any number of players.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[Aziz and Mackenzie, STOC 2016]: 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/>
              <a:t>A discrete and bounded envy-free cake cutting protocol for </a:t>
            </a:r>
            <a:r>
              <a:rPr lang="en-US" sz="2400" b="1" dirty="0">
                <a:solidFill>
                  <a:schemeClr val="accent1"/>
                </a:solidFill>
              </a:rPr>
              <a:t>four</a:t>
            </a:r>
            <a:r>
              <a:rPr lang="en-US" sz="2400" b="1" dirty="0"/>
              <a:t> players.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[Aziz and Mackenzie, FOCS 2016]: 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/>
              <a:t>A discrete and bounded envy-free cake cutting protocol for </a:t>
            </a:r>
            <a:r>
              <a:rPr lang="en-US" sz="2400" b="1" dirty="0">
                <a:solidFill>
                  <a:schemeClr val="accent1"/>
                </a:solidFill>
              </a:rPr>
              <a:t>any number of players</a:t>
            </a:r>
            <a:r>
              <a:rPr lang="en-US" sz="2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09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3846845"/>
                <a:ext cx="7886700" cy="1474334"/>
              </a:xfrm>
            </p:spPr>
            <p:txBody>
              <a:bodyPr/>
              <a:lstStyle/>
              <a:p>
                <a:r>
                  <a:rPr lang="en-US" dirty="0"/>
                  <a:t>The maximum number of queries required by the protocol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sup>
                                </m:sSup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846845"/>
                <a:ext cx="7886700" cy="1474334"/>
              </a:xfrm>
              <a:blipFill>
                <a:blip r:embed="rId2"/>
                <a:stretch>
                  <a:fillRect l="-1447" t="-6780" r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719906D-8F3E-7042-A16D-F57CB496EFC7}"/>
              </a:ext>
            </a:extLst>
          </p:cNvPr>
          <p:cNvSpPr txBox="1"/>
          <p:nvPr/>
        </p:nvSpPr>
        <p:spPr>
          <a:xfrm>
            <a:off x="628650" y="5175740"/>
            <a:ext cx="8192965" cy="13050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Open Question: Towards a practical EF protocol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Design an EF protocol with a smaller number of cuts.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649" y="891375"/>
            <a:ext cx="598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/>
              <a:t>End of story?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375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Incentive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714" y="1825625"/>
            <a:ext cx="5848572" cy="4351338"/>
          </a:xfrm>
        </p:spPr>
      </p:pic>
    </p:spTree>
    <p:extLst>
      <p:ext uri="{BB962C8B-B14F-4D97-AF65-F5344CB8AC3E}">
        <p14:creationId xmlns:p14="http://schemas.microsoft.com/office/powerpoint/2010/main" val="300044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Truthful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2" y="3053345"/>
            <a:ext cx="3868340" cy="3136317"/>
          </a:xfrm>
          <a:ln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Cut and </a:t>
            </a:r>
            <a:r>
              <a:rPr lang="en-US" altLang="zh-CN" dirty="0">
                <a:solidFill>
                  <a:schemeClr val="accent1"/>
                </a:solidFill>
              </a:rPr>
              <a:t>C</a:t>
            </a:r>
            <a:r>
              <a:rPr lang="en-US" dirty="0">
                <a:solidFill>
                  <a:schemeClr val="accent1"/>
                </a:solidFill>
              </a:rPr>
              <a:t>hoose: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player 1 can manipulate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sz="quarter" idx="4"/>
          </p:nvPr>
        </p:nvSpPr>
        <p:spPr>
          <a:xfrm>
            <a:off x="4629150" y="3053345"/>
            <a:ext cx="3887391" cy="3136318"/>
          </a:xfrm>
          <a:ln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Dubins-Spanier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shout later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22001" y="4258895"/>
            <a:ext cx="3084021" cy="1529609"/>
            <a:chOff x="822960" y="1653516"/>
            <a:chExt cx="7543800" cy="4163085"/>
          </a:xfrm>
        </p:grpSpPr>
        <p:sp>
          <p:nvSpPr>
            <p:cNvPr id="4" name="Rectangle 3"/>
            <p:cNvSpPr/>
            <p:nvPr/>
          </p:nvSpPr>
          <p:spPr>
            <a:xfrm>
              <a:off x="822960" y="3467100"/>
              <a:ext cx="7543800" cy="1130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2908276" y="2059287"/>
              <a:ext cx="1623084" cy="811542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3630918" y="3467100"/>
              <a:ext cx="0" cy="11303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ular Callout 6"/>
                <p:cNvSpPr/>
                <p:nvPr/>
              </p:nvSpPr>
              <p:spPr>
                <a:xfrm>
                  <a:off x="1701800" y="2247900"/>
                  <a:ext cx="1244600" cy="701014"/>
                </a:xfrm>
                <a:prstGeom prst="wedgeRectCallout">
                  <a:avLst>
                    <a:gd name="adj1" fmla="val -4005"/>
                    <a:gd name="adj2" fmla="val 11222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charset="0"/>
                          </a:rPr>
                          <m:t>1/2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ectangular Callout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800" y="2247900"/>
                  <a:ext cx="1244600" cy="701014"/>
                </a:xfrm>
                <a:prstGeom prst="wedgeRectCallout">
                  <a:avLst>
                    <a:gd name="adj1" fmla="val -4005"/>
                    <a:gd name="adj2" fmla="val 112221"/>
                  </a:avLst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ular Callout 7"/>
                <p:cNvSpPr/>
                <p:nvPr/>
              </p:nvSpPr>
              <p:spPr>
                <a:xfrm>
                  <a:off x="5613400" y="2247899"/>
                  <a:ext cx="1244600" cy="701014"/>
                </a:xfrm>
                <a:prstGeom prst="wedgeRectCallout">
                  <a:avLst>
                    <a:gd name="adj1" fmla="val 3761"/>
                    <a:gd name="adj2" fmla="val 110759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charset="0"/>
                          </a:rPr>
                          <m:t>1/2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Rectangular Callout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0" y="2247899"/>
                  <a:ext cx="1244600" cy="701014"/>
                </a:xfrm>
                <a:prstGeom prst="wedgeRectCallout">
                  <a:avLst>
                    <a:gd name="adj1" fmla="val 3761"/>
                    <a:gd name="adj2" fmla="val 110759"/>
                  </a:avLst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ular Callout 8"/>
                <p:cNvSpPr/>
                <p:nvPr/>
              </p:nvSpPr>
              <p:spPr>
                <a:xfrm>
                  <a:off x="1701800" y="5115587"/>
                  <a:ext cx="1244600" cy="701014"/>
                </a:xfrm>
                <a:prstGeom prst="wedgeRectCallout">
                  <a:avLst>
                    <a:gd name="adj1" fmla="val -3358"/>
                    <a:gd name="adj2" fmla="val -111525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charset="0"/>
                          </a:rPr>
                          <m:t>1/3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Rectangular Callou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800" y="5115587"/>
                  <a:ext cx="1244600" cy="701014"/>
                </a:xfrm>
                <a:prstGeom prst="wedgeRectCallout">
                  <a:avLst>
                    <a:gd name="adj1" fmla="val -3358"/>
                    <a:gd name="adj2" fmla="val -111525"/>
                  </a:avLst>
                </a:prstGeom>
                <a:blipFill rotWithShape="0">
                  <a:blip r:embed="rId5"/>
                  <a:stretch>
                    <a:fillRect b="-114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ular Callout 9"/>
                <p:cNvSpPr/>
                <p:nvPr/>
              </p:nvSpPr>
              <p:spPr>
                <a:xfrm>
                  <a:off x="5613400" y="5115586"/>
                  <a:ext cx="1244600" cy="701014"/>
                </a:xfrm>
                <a:prstGeom prst="wedgeRectCallout">
                  <a:avLst>
                    <a:gd name="adj1" fmla="val 4408"/>
                    <a:gd name="adj2" fmla="val -108600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charset="0"/>
                          </a:rPr>
                          <m:t>2</m:t>
                        </m:r>
                        <m:r>
                          <a:rPr lang="en-US" sz="1400" b="0" i="1" dirty="0" smtClean="0">
                            <a:latin typeface="Cambria Math" charset="0"/>
                          </a:rPr>
                          <m:t>/3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ular Callout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0" y="5115586"/>
                  <a:ext cx="1244600" cy="701014"/>
                </a:xfrm>
                <a:prstGeom prst="wedgeRectCallout">
                  <a:avLst>
                    <a:gd name="adj1" fmla="val 4408"/>
                    <a:gd name="adj2" fmla="val -108600"/>
                  </a:avLst>
                </a:prstGeom>
                <a:blipFill rotWithShape="0">
                  <a:blip r:embed="rId6"/>
                  <a:stretch>
                    <a:fillRect b="-115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5103688" y="4247429"/>
            <a:ext cx="2938314" cy="1542838"/>
            <a:chOff x="822960" y="1747076"/>
            <a:chExt cx="7543800" cy="3961068"/>
          </a:xfrm>
        </p:grpSpPr>
        <p:sp>
          <p:nvSpPr>
            <p:cNvPr id="22" name="Rectangle 21"/>
            <p:cNvSpPr/>
            <p:nvPr/>
          </p:nvSpPr>
          <p:spPr>
            <a:xfrm>
              <a:off x="822960" y="3467100"/>
              <a:ext cx="7543800" cy="11303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216964" y="2152847"/>
              <a:ext cx="1623084" cy="8115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ular Callout 23"/>
                <p:cNvSpPr/>
                <p:nvPr/>
              </p:nvSpPr>
              <p:spPr>
                <a:xfrm>
                  <a:off x="822960" y="5049630"/>
                  <a:ext cx="888999" cy="653988"/>
                </a:xfrm>
                <a:prstGeom prst="wedgeRectCallout">
                  <a:avLst>
                    <a:gd name="adj1" fmla="val 61327"/>
                    <a:gd name="adj2" fmla="val -111525"/>
                  </a:avLst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charset="0"/>
                          </a:rPr>
                          <m:t>1/3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Rectangular Callout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60" y="5049630"/>
                  <a:ext cx="888999" cy="653988"/>
                </a:xfrm>
                <a:prstGeom prst="wedgeRectCallout">
                  <a:avLst>
                    <a:gd name="adj1" fmla="val 61327"/>
                    <a:gd name="adj2" fmla="val -111525"/>
                  </a:avLst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ular Callout 24"/>
                <p:cNvSpPr/>
                <p:nvPr/>
              </p:nvSpPr>
              <p:spPr>
                <a:xfrm>
                  <a:off x="1711957" y="5054156"/>
                  <a:ext cx="889001" cy="653988"/>
                </a:xfrm>
                <a:prstGeom prst="wedgeRectCallout">
                  <a:avLst>
                    <a:gd name="adj1" fmla="val -24337"/>
                    <a:gd name="adj2" fmla="val -10764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charset="0"/>
                          </a:rPr>
                          <m:t>1/4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5" name="Rectangular Callout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957" y="5054156"/>
                  <a:ext cx="889001" cy="653988"/>
                </a:xfrm>
                <a:prstGeom prst="wedgeRectCallout">
                  <a:avLst>
                    <a:gd name="adj1" fmla="val -24337"/>
                    <a:gd name="adj2" fmla="val -107641"/>
                  </a:avLst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ular Callout 25"/>
                <p:cNvSpPr/>
                <p:nvPr/>
              </p:nvSpPr>
              <p:spPr>
                <a:xfrm>
                  <a:off x="2600958" y="5049630"/>
                  <a:ext cx="919054" cy="653988"/>
                </a:xfrm>
                <a:prstGeom prst="wedgeRectCallout">
                  <a:avLst>
                    <a:gd name="adj1" fmla="val -101260"/>
                    <a:gd name="adj2" fmla="val -105699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charset="0"/>
                          </a:rPr>
                          <m:t>1/5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6" name="Rectangular Callout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958" y="5049630"/>
                  <a:ext cx="919054" cy="653988"/>
                </a:xfrm>
                <a:prstGeom prst="wedgeRectCallout">
                  <a:avLst>
                    <a:gd name="adj1" fmla="val -101260"/>
                    <a:gd name="adj2" fmla="val -105699"/>
                  </a:avLst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/>
            <p:cNvSpPr/>
            <p:nvPr/>
          </p:nvSpPr>
          <p:spPr>
            <a:xfrm>
              <a:off x="822960" y="3467100"/>
              <a:ext cx="2009140" cy="1130300"/>
            </a:xfrm>
            <a:prstGeom prst="rect">
              <a:avLst/>
            </a:prstGeom>
            <a:solidFill>
              <a:schemeClr val="accent2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32100" y="3467100"/>
              <a:ext cx="3111500" cy="1130300"/>
            </a:xfrm>
            <a:prstGeom prst="rect">
              <a:avLst/>
            </a:prstGeom>
            <a:solidFill>
              <a:srgbClr val="00B05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ular Callout 28"/>
                <p:cNvSpPr/>
                <p:nvPr/>
              </p:nvSpPr>
              <p:spPr>
                <a:xfrm>
                  <a:off x="4086857" y="5054156"/>
                  <a:ext cx="889001" cy="653988"/>
                </a:xfrm>
                <a:prstGeom prst="wedgeRectCallout">
                  <a:avLst>
                    <a:gd name="adj1" fmla="val -24337"/>
                    <a:gd name="adj2" fmla="val -10764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charset="0"/>
                          </a:rPr>
                          <m:t>1/4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Rectangular Callout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857" y="5054156"/>
                  <a:ext cx="889001" cy="653988"/>
                </a:xfrm>
                <a:prstGeom prst="wedgeRectCallout">
                  <a:avLst>
                    <a:gd name="adj1" fmla="val -24337"/>
                    <a:gd name="adj2" fmla="val -107641"/>
                  </a:avLst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ular Callout 29"/>
                <p:cNvSpPr/>
                <p:nvPr/>
              </p:nvSpPr>
              <p:spPr>
                <a:xfrm>
                  <a:off x="4975859" y="5049630"/>
                  <a:ext cx="920031" cy="653988"/>
                </a:xfrm>
                <a:prstGeom prst="wedgeRectCallout">
                  <a:avLst>
                    <a:gd name="adj1" fmla="val -101260"/>
                    <a:gd name="adj2" fmla="val -105699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latin typeface="Cambria Math" charset="0"/>
                          </a:rPr>
                          <m:t>1/3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Rectangular Callout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859" y="5049630"/>
                  <a:ext cx="920031" cy="653988"/>
                </a:xfrm>
                <a:prstGeom prst="wedgeRectCallout">
                  <a:avLst>
                    <a:gd name="adj1" fmla="val -101260"/>
                    <a:gd name="adj2" fmla="val -105699"/>
                  </a:avLst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5943600" y="3467100"/>
              <a:ext cx="2423160" cy="1130300"/>
            </a:xfrm>
            <a:prstGeom prst="rect">
              <a:avLst/>
            </a:prstGeom>
            <a:solidFill>
              <a:srgbClr val="C0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27326" y="1668350"/>
            <a:ext cx="7889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following a cake-cutting protocol, players may gain from manipulation.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0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Truthful Cake Cutting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cake cutting mechanism is </a:t>
            </a:r>
            <a:r>
              <a:rPr lang="en-US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if reporting the truth is a </a:t>
            </a:r>
            <a:r>
              <a:rPr lang="en-US" dirty="0">
                <a:solidFill>
                  <a:schemeClr val="accent1"/>
                </a:solidFill>
              </a:rPr>
              <a:t>dominant</a:t>
            </a:r>
            <a:r>
              <a:rPr lang="en-US" dirty="0"/>
              <a:t> strategy</a:t>
            </a:r>
          </a:p>
          <a:p>
            <a:pPr lvl="1"/>
            <a:r>
              <a:rPr lang="en-US" dirty="0"/>
              <a:t>Player does not gain by lying in </a:t>
            </a:r>
            <a:r>
              <a:rPr lang="en-US" dirty="0">
                <a:solidFill>
                  <a:schemeClr val="accent1"/>
                </a:solidFill>
              </a:rPr>
              <a:t>any</a:t>
            </a:r>
            <a:r>
              <a:rPr lang="en-US" dirty="0"/>
              <a:t> situation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3777927"/>
            <a:ext cx="75438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Goal</a:t>
            </a:r>
            <a:r>
              <a:rPr lang="en-US" sz="2800" dirty="0">
                <a:solidFill>
                  <a:schemeClr val="accent1"/>
                </a:solidFill>
              </a:rPr>
              <a:t>: </a:t>
            </a:r>
            <a:r>
              <a:rPr lang="en-US" sz="2800" dirty="0"/>
              <a:t>design deterministic, truthful and fair cake cutting mechanisms.</a:t>
            </a:r>
          </a:p>
        </p:txBody>
      </p:sp>
    </p:spTree>
    <p:extLst>
      <p:ext uri="{BB962C8B-B14F-4D97-AF65-F5344CB8AC3E}">
        <p14:creationId xmlns:p14="http://schemas.microsoft.com/office/powerpoint/2010/main" val="250972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Kurokawa</a:t>
            </a:r>
            <a:r>
              <a:rPr lang="en-US" dirty="0"/>
              <a:t>, Lai, </a:t>
            </a:r>
            <a:r>
              <a:rPr lang="en-US" dirty="0" err="1"/>
              <a:t>Procaccia</a:t>
            </a:r>
            <a:r>
              <a:rPr lang="en-US" dirty="0"/>
              <a:t>, 2013]: </a:t>
            </a:r>
          </a:p>
          <a:p>
            <a:pPr marL="0" indent="0">
              <a:buNone/>
            </a:pPr>
            <a:r>
              <a:rPr lang="en-US" dirty="0"/>
              <a:t>There exists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truthful, envy-free mechanism with </a:t>
            </a:r>
            <a:r>
              <a:rPr lang="en-US" dirty="0">
                <a:solidFill>
                  <a:schemeClr val="accent1"/>
                </a:solidFill>
              </a:rPr>
              <a:t>bounded</a:t>
            </a:r>
            <a:r>
              <a:rPr lang="en-US" dirty="0"/>
              <a:t> number of queries under the </a:t>
            </a:r>
            <a:r>
              <a:rPr lang="en-US" dirty="0">
                <a:solidFill>
                  <a:schemeClr val="accent1"/>
                </a:solidFill>
              </a:rPr>
              <a:t>Robertson-Webb </a:t>
            </a:r>
            <a:r>
              <a:rPr lang="en-US" dirty="0"/>
              <a:t>model.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Restrict the valuation functions</a:t>
            </a:r>
          </a:p>
          <a:p>
            <a:r>
              <a:rPr lang="en-US" dirty="0"/>
              <a:t>Let players report full valuations</a:t>
            </a:r>
          </a:p>
        </p:txBody>
      </p:sp>
    </p:spTree>
    <p:extLst>
      <p:ext uri="{BB962C8B-B14F-4D97-AF65-F5344CB8AC3E}">
        <p14:creationId xmlns:p14="http://schemas.microsoft.com/office/powerpoint/2010/main" val="4718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Uniform Valuations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63455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piecewise uniform </a:t>
                </a:r>
                <a:r>
                  <a:rPr lang="en-US" dirty="0"/>
                  <a:t>if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is uniformly interested in a piece of cake.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634552"/>
              </a:xfrm>
              <a:blipFill>
                <a:blip r:embed="rId3"/>
                <a:stretch>
                  <a:fillRect l="-1447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416" y="3437432"/>
            <a:ext cx="5800851" cy="21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5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55AA-F08C-BE48-B8DA-17E4BC0A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1EEC-6149-C741-97D7-9526FDB8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[Chen, Lai, Parkes, </a:t>
            </a:r>
            <a:r>
              <a:rPr lang="en-US" dirty="0" err="1"/>
              <a:t>Procaccia</a:t>
            </a:r>
            <a:r>
              <a:rPr lang="en-US" dirty="0"/>
              <a:t>, 2010]: </a:t>
            </a:r>
            <a:br>
              <a:rPr lang="en-US" dirty="0"/>
            </a:br>
            <a:r>
              <a:rPr lang="en-US" dirty="0"/>
              <a:t>When players have </a:t>
            </a:r>
            <a:r>
              <a:rPr lang="en-US" dirty="0">
                <a:solidFill>
                  <a:schemeClr val="accent1"/>
                </a:solidFill>
              </a:rPr>
              <a:t>piecewise uniform </a:t>
            </a:r>
            <a:r>
              <a:rPr lang="en-US" dirty="0"/>
              <a:t>valuations, there is a </a:t>
            </a:r>
            <a:r>
              <a:rPr lang="en-US" dirty="0">
                <a:solidFill>
                  <a:schemeClr val="accent1"/>
                </a:solidFill>
              </a:rPr>
              <a:t>deterministic, truthful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envy-free </a:t>
            </a:r>
            <a:r>
              <a:rPr lang="en-US" dirty="0"/>
              <a:t>cake cutting mechanism.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Mechanism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Discard </a:t>
            </a:r>
            <a:r>
              <a:rPr lang="en-US" dirty="0"/>
              <a:t>pieces that are not valued by any player.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Iteratively compute the best allocation.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100" dirty="0"/>
              <a:t>[Li, Zhang, Zhang, 2015]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Adding externality</a:t>
            </a:r>
          </a:p>
        </p:txBody>
      </p:sp>
    </p:spTree>
    <p:extLst>
      <p:ext uri="{BB962C8B-B14F-4D97-AF65-F5344CB8AC3E}">
        <p14:creationId xmlns:p14="http://schemas.microsoft.com/office/powerpoint/2010/main" val="12758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776A-D1E9-B34C-B799-F26EF788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Disposal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ABE7-C280-E046-A6EB-EDC54D28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34264"/>
            <a:ext cx="7886700" cy="3042699"/>
          </a:xfrm>
        </p:spPr>
        <p:txBody>
          <a:bodyPr>
            <a:normAutofit/>
          </a:bodyPr>
          <a:lstStyle/>
          <a:p>
            <a:r>
              <a:rPr lang="en-US" dirty="0"/>
              <a:t>A pivotal assumption assumed in all previous works.</a:t>
            </a:r>
          </a:p>
          <a:p>
            <a:r>
              <a:rPr lang="en-US" dirty="0"/>
              <a:t>Does not apply in certain scenarios.</a:t>
            </a:r>
          </a:p>
          <a:p>
            <a:pPr lvl="1"/>
            <a:r>
              <a:rPr lang="en-SG" dirty="0"/>
              <a:t>divide a piece of land among antagonistic agents or countries </a:t>
            </a:r>
          </a:p>
          <a:p>
            <a:r>
              <a:rPr lang="en-SG" dirty="0"/>
              <a:t>Does not apply to chore division.</a:t>
            </a:r>
          </a:p>
          <a:p>
            <a:pPr lvl="1"/>
            <a:r>
              <a:rPr lang="en-US" dirty="0"/>
              <a:t>one might as well throw away the whole chore!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Goal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can we design deterministic, truthful and fair cake cutting mechanisms </a:t>
            </a:r>
            <a:r>
              <a:rPr lang="en-US" i="1" dirty="0"/>
              <a:t>without the free disposal assumption</a:t>
            </a:r>
            <a:r>
              <a:rPr lang="en-U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29E24E-1276-3B4F-B598-99D0F7A8AFCC}"/>
              </a:ext>
            </a:extLst>
          </p:cNvPr>
          <p:cNvSpPr txBox="1">
            <a:spLocks/>
          </p:cNvSpPr>
          <p:nvPr/>
        </p:nvSpPr>
        <p:spPr>
          <a:xfrm>
            <a:off x="628650" y="1607343"/>
            <a:ext cx="7886700" cy="126967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Free Disposal Assumption: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The mechanism is allowed to throw away part of the resource without incurring any cost.</a:t>
            </a:r>
          </a:p>
        </p:txBody>
      </p:sp>
    </p:spTree>
    <p:extLst>
      <p:ext uri="{BB962C8B-B14F-4D97-AF65-F5344CB8AC3E}">
        <p14:creationId xmlns:p14="http://schemas.microsoft.com/office/powerpoint/2010/main" val="289980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A7E605-1F71-D943-A3FF-7751F9B8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" y="272206"/>
            <a:ext cx="8560800" cy="360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543B4-7AE8-BF4E-AE5A-4922714C0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" y="272206"/>
            <a:ext cx="8560800" cy="3604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3807A-4A28-8B49-A9A1-19EBA13D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238903" cy="864234"/>
          </a:xfrm>
        </p:spPr>
        <p:txBody>
          <a:bodyPr>
            <a:normAutofit/>
          </a:bodyPr>
          <a:lstStyle/>
          <a:p>
            <a:r>
              <a:rPr lang="en-US" sz="4000" dirty="0"/>
              <a:t>A Truthful Mechanism for 2 Players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B33C3E-2E40-1746-AA34-985D1CCC5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3429000"/>
                <a:ext cx="7886700" cy="22187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SG" dirty="0"/>
                  <a:t>Let </a:t>
                </a:r>
                <a:r>
                  <a:rPr lang="en-SG" dirty="0">
                    <a:solidFill>
                      <a:schemeClr val="accent1"/>
                    </a:solidFill>
                  </a:rPr>
                  <a:t>a</a:t>
                </a:r>
                <a:r>
                  <a:rPr lang="en-SG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SG" dirty="0"/>
                  <a:t> start at point 0 moving to the right.</a:t>
                </a:r>
              </a:p>
              <a:p>
                <a:r>
                  <a:rPr lang="en-SG" dirty="0"/>
                  <a:t>Let </a:t>
                </a:r>
                <a:r>
                  <a:rPr lang="en-SG" dirty="0">
                    <a:solidFill>
                      <a:srgbClr val="FF0000"/>
                    </a:solidFill>
                  </a:rPr>
                  <a:t>a</a:t>
                </a:r>
                <a:r>
                  <a:rPr lang="en-SG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SG" dirty="0"/>
                  <a:t> start at point 1 moving to the left.</a:t>
                </a:r>
              </a:p>
              <a:p>
                <a:r>
                  <a:rPr lang="en-SG" b="1" dirty="0"/>
                  <a:t>Phase 1: </a:t>
                </a:r>
                <a:r>
                  <a:rPr lang="en-SG" dirty="0"/>
                  <a:t>Both players “eat” the cake with the same constant speed, jumping over any interval for which they report to have no value, until they meet at point </a:t>
                </a:r>
                <a:r>
                  <a:rPr lang="en-SG" dirty="0">
                    <a:solidFill>
                      <a:srgbClr val="00B050"/>
                    </a:solidFill>
                  </a:rPr>
                  <a:t>x</a:t>
                </a:r>
                <a:r>
                  <a:rPr lang="en-SG" dirty="0"/>
                  <a:t>.</a:t>
                </a:r>
              </a:p>
              <a:p>
                <a:r>
                  <a:rPr lang="en-SG" b="1" dirty="0"/>
                  <a:t>Phase 2: </a:t>
                </a:r>
                <a:r>
                  <a:rPr lang="en-SG" dirty="0"/>
                  <a:t>Assign any unallocated part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SG" dirty="0"/>
                  <a:t> to </a:t>
                </a:r>
                <a:r>
                  <a:rPr lang="en-SG" dirty="0">
                    <a:solidFill>
                      <a:srgbClr val="FF0000"/>
                    </a:solidFill>
                  </a:rPr>
                  <a:t>a</a:t>
                </a:r>
                <a:r>
                  <a:rPr lang="en-SG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SG" dirty="0"/>
                  <a:t> and any unallocated part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1]</m:t>
                    </m:r>
                  </m:oMath>
                </a14:m>
                <a:r>
                  <a:rPr lang="en-SG" dirty="0"/>
                  <a:t> to </a:t>
                </a:r>
                <a:r>
                  <a:rPr lang="en-SG" dirty="0">
                    <a:solidFill>
                      <a:schemeClr val="accent1"/>
                    </a:solidFill>
                  </a:rPr>
                  <a:t>a</a:t>
                </a:r>
                <a:r>
                  <a:rPr lang="en-SG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SG" dirty="0"/>
                  <a:t>. </a:t>
                </a:r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B33C3E-2E40-1746-AA34-985D1CCC5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3429000"/>
                <a:ext cx="7886700" cy="2218737"/>
              </a:xfrm>
              <a:blipFill>
                <a:blip r:embed="rId4"/>
                <a:stretch>
                  <a:fillRect l="-541" t="-358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32B2D79-78A1-7C46-9500-98D24A4C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" y="327887"/>
            <a:ext cx="8561350" cy="3604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CF66CA-67CD-AA43-9A8B-F7FC65140D92}"/>
              </a:ext>
            </a:extLst>
          </p:cNvPr>
          <p:cNvSpPr/>
          <p:nvPr/>
        </p:nvSpPr>
        <p:spPr>
          <a:xfrm>
            <a:off x="723012" y="5571920"/>
            <a:ext cx="7792337" cy="120032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Theorem [B, </a:t>
            </a:r>
            <a:r>
              <a:rPr lang="en-US" sz="2400" dirty="0" err="1">
                <a:solidFill>
                  <a:schemeClr val="accent1"/>
                </a:solidFill>
              </a:rPr>
              <a:t>Huzhang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Suksompong</a:t>
            </a:r>
            <a:r>
              <a:rPr lang="en-US" sz="2400" dirty="0">
                <a:solidFill>
                  <a:schemeClr val="accent1"/>
                </a:solidFill>
              </a:rPr>
              <a:t>, 2018]: </a:t>
            </a:r>
          </a:p>
          <a:p>
            <a:r>
              <a:rPr lang="en-SG" sz="2400" dirty="0"/>
              <a:t>The mechanism is a </a:t>
            </a:r>
            <a:r>
              <a:rPr lang="en-SG" sz="2400" dirty="0">
                <a:solidFill>
                  <a:schemeClr val="accent1"/>
                </a:solidFill>
              </a:rPr>
              <a:t>truthful, envy-free</a:t>
            </a:r>
            <a:r>
              <a:rPr lang="en-SG" sz="2400" dirty="0"/>
              <a:t>, and </a:t>
            </a:r>
            <a:r>
              <a:rPr lang="en-SG" sz="2400" dirty="0">
                <a:solidFill>
                  <a:schemeClr val="accent1"/>
                </a:solidFill>
              </a:rPr>
              <a:t>Pareto optimal    cake cutting</a:t>
            </a:r>
            <a:r>
              <a:rPr lang="en-SG" sz="2400" dirty="0"/>
              <a:t> mechanism for two players.</a:t>
            </a:r>
          </a:p>
        </p:txBody>
      </p:sp>
    </p:spTree>
    <p:extLst>
      <p:ext uri="{BB962C8B-B14F-4D97-AF65-F5344CB8AC3E}">
        <p14:creationId xmlns:p14="http://schemas.microsoft.com/office/powerpoint/2010/main" val="16612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B56-1840-0546-9FAD-C3310AA7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E0174A-2B00-B94D-80CE-63E31570DB0D}"/>
              </a:ext>
            </a:extLst>
          </p:cNvPr>
          <p:cNvGrpSpPr/>
          <p:nvPr/>
        </p:nvGrpSpPr>
        <p:grpSpPr>
          <a:xfrm>
            <a:off x="2165748" y="1543560"/>
            <a:ext cx="4812410" cy="5123346"/>
            <a:chOff x="2165748" y="1543560"/>
            <a:chExt cx="4812410" cy="51233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B35768-DA3E-FA48-8A51-E6F35AF0A438}"/>
                </a:ext>
              </a:extLst>
            </p:cNvPr>
            <p:cNvGrpSpPr/>
            <p:nvPr/>
          </p:nvGrpSpPr>
          <p:grpSpPr>
            <a:xfrm>
              <a:off x="2165748" y="1543560"/>
              <a:ext cx="4812410" cy="4431228"/>
              <a:chOff x="2165748" y="1543560"/>
              <a:chExt cx="4812410" cy="4431228"/>
            </a:xfrm>
          </p:grpSpPr>
          <p:pic>
            <p:nvPicPr>
              <p:cNvPr id="7" name="Picture 6" descr="Spliddit.org">
                <a:extLst>
                  <a:ext uri="{FF2B5EF4-FFF2-40B4-BE49-F238E27FC236}">
                    <a16:creationId xmlns:a16="http://schemas.microsoft.com/office/drawing/2014/main" id="{AE294646-EB10-2646-9143-EEBBD1ACD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65748" y="1543560"/>
                <a:ext cx="4812224" cy="2240509"/>
              </a:xfrm>
              <a:prstGeom prst="rect">
                <a:avLst/>
              </a:prstGeom>
            </p:spPr>
          </p:pic>
          <p:pic>
            <p:nvPicPr>
              <p:cNvPr id="8" name="Picture 7" descr="Spliddit.org">
                <a:extLst>
                  <a:ext uri="{FF2B5EF4-FFF2-40B4-BE49-F238E27FC236}">
                    <a16:creationId xmlns:a16="http://schemas.microsoft.com/office/drawing/2014/main" id="{49854087-32D5-5C49-915E-394455C0AE5B}"/>
                  </a:ext>
                  <a:ext uri="{C183D7F6-B498-43B3-948B-1728B52AA6E4}">
                    <adec:decorative xmlns:adec="http://schemas.microsoft.com/office/drawing/2017/decorative" xmlns="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65841" y="3429000"/>
                <a:ext cx="4812317" cy="254578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C3D3F-2595-FB40-BD6B-774730820856}"/>
                </a:ext>
              </a:extLst>
            </p:cNvPr>
            <p:cNvSpPr txBox="1"/>
            <p:nvPr/>
          </p:nvSpPr>
          <p:spPr>
            <a:xfrm>
              <a:off x="3585384" y="6143686"/>
              <a:ext cx="1973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Spliddit.org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0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D8F4-6AF8-7E4E-9F96-E25394A1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Proof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FAAF-9165-E040-AA7D-283EC455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49141"/>
            <a:ext cx="7886700" cy="34504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Truthfulness:</a:t>
            </a:r>
          </a:p>
          <a:p>
            <a:pPr lvl="1"/>
            <a:r>
              <a:rPr lang="en-US" dirty="0"/>
              <a:t>Players do not want to report an interval that they do not value.</a:t>
            </a:r>
          </a:p>
          <a:p>
            <a:pPr lvl="1"/>
            <a:r>
              <a:rPr lang="en-US" dirty="0"/>
              <a:t>Players do not want to not report some valued intervals</a:t>
            </a:r>
          </a:p>
          <a:p>
            <a:pPr lvl="2"/>
            <a:r>
              <a:rPr lang="en-SG" dirty="0"/>
              <a:t>the intervals that a player jumps over before meet will be lost to the other player</a:t>
            </a:r>
          </a:p>
          <a:p>
            <a:pPr lvl="2"/>
            <a:r>
              <a:rPr lang="en-SG" dirty="0"/>
              <a:t>extra time gained from not reporting these intervals can be used to eat extra intervals of no more than the same length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Envy-freen</a:t>
            </a:r>
            <a:r>
              <a:rPr lang="en-US" altLang="zh-Hans" dirty="0">
                <a:solidFill>
                  <a:srgbClr val="C00000"/>
                </a:solidFill>
              </a:rPr>
              <a:t>e</a:t>
            </a:r>
            <a:r>
              <a:rPr lang="en-US" dirty="0">
                <a:solidFill>
                  <a:srgbClr val="C00000"/>
                </a:solidFill>
              </a:rPr>
              <a:t>ss:</a:t>
            </a:r>
          </a:p>
          <a:p>
            <a:pPr lvl="1"/>
            <a:r>
              <a:rPr lang="en-SG" dirty="0"/>
              <a:t>each player gets at least half of her valued intervals allocated in each phase.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Pareto optimality:</a:t>
            </a:r>
          </a:p>
          <a:p>
            <a:pPr lvl="1"/>
            <a:r>
              <a:rPr lang="en-SG" dirty="0"/>
              <a:t>this mechanism always allocates any interval valued by at least one agent to an agent who values it.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0F87C-A265-514B-ABD6-C1B979BC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57" y="415306"/>
            <a:ext cx="6937452" cy="29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628650" y="1769423"/>
            <a:ext cx="7886700" cy="2838203"/>
          </a:xfr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US" b="1" dirty="0">
                <a:solidFill>
                  <a:srgbClr val="C00000"/>
                </a:solidFill>
              </a:rPr>
              <a:t>Open Question:</a:t>
            </a:r>
          </a:p>
          <a:p>
            <a:pPr marL="0" indent="0">
              <a:buClr>
                <a:srgbClr val="C00000"/>
              </a:buClr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dirty="0"/>
              <a:t>Show the (non)existence of truthful and envy-free mechanisms for 3 or more players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dirty="0"/>
              <a:t>piecewise uniform valuations without the free disposal assumption.</a:t>
            </a:r>
          </a:p>
        </p:txBody>
      </p:sp>
    </p:spTree>
    <p:extLst>
      <p:ext uri="{BB962C8B-B14F-4D97-AF65-F5344CB8AC3E}">
        <p14:creationId xmlns:p14="http://schemas.microsoft.com/office/powerpoint/2010/main" val="332720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981394" cy="864234"/>
          </a:xfrm>
        </p:spPr>
        <p:txBody>
          <a:bodyPr>
            <a:normAutofit/>
          </a:bodyPr>
          <a:lstStyle/>
          <a:p>
            <a:r>
              <a:rPr lang="en-US" sz="3600" dirty="0"/>
              <a:t>Beyond Piecewise Uniform Valuations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Piecewise constant valuations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A</a:t>
            </a:r>
            <a:r>
              <a:rPr lang="en-US" dirty="0"/>
              <a:t>pproximate general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516" y="2088141"/>
            <a:ext cx="5558968" cy="2071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32" y="4899252"/>
            <a:ext cx="2956382" cy="1826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4899253"/>
            <a:ext cx="2956382" cy="18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Negative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allocation is </a:t>
                </a:r>
                <a:r>
                  <a:rPr lang="en-US" dirty="0">
                    <a:solidFill>
                      <a:schemeClr val="accent1"/>
                    </a:solidFill>
                  </a:rPr>
                  <a:t>non-wasteful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That is, no player receives any portion with value 0.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Theorem [B, Chen,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Huzhang</a:t>
                </a:r>
                <a:r>
                  <a:rPr lang="en-US" dirty="0">
                    <a:solidFill>
                      <a:schemeClr val="accent1"/>
                    </a:solidFill>
                  </a:rPr>
                  <a:t>, Tao, Wu, 2017] [Menon, Larson, 2017]:</a:t>
                </a:r>
              </a:p>
              <a:p>
                <a:pPr marL="0" indent="0">
                  <a:buNone/>
                </a:pPr>
                <a:r>
                  <a:rPr lang="en-US" dirty="0"/>
                  <a:t>There is </a:t>
                </a:r>
                <a:r>
                  <a:rPr lang="en-US" dirty="0">
                    <a:solidFill>
                      <a:schemeClr val="accent1"/>
                    </a:solidFill>
                  </a:rPr>
                  <a:t>no</a:t>
                </a:r>
                <a:r>
                  <a:rPr lang="en-US" dirty="0"/>
                  <a:t> deterministic, non-wasteful, truthful and envy-free mechanism even with </a:t>
                </a:r>
                <a:r>
                  <a:rPr lang="en-US" dirty="0">
                    <a:solidFill>
                      <a:schemeClr val="accent1"/>
                    </a:solidFill>
                  </a:rPr>
                  <a:t>two</a:t>
                </a:r>
                <a:r>
                  <a:rPr lang="en-US" dirty="0"/>
                  <a:t> players.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111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3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Oblivious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2836" cy="4351338"/>
          </a:xfrm>
        </p:spPr>
        <p:txBody>
          <a:bodyPr>
            <a:normAutofit/>
          </a:bodyPr>
          <a:lstStyle/>
          <a:p>
            <a:r>
              <a:rPr lang="en-US" dirty="0"/>
              <a:t>A mechanism is </a:t>
            </a:r>
            <a:r>
              <a:rPr lang="en-US" dirty="0">
                <a:solidFill>
                  <a:schemeClr val="accent1"/>
                </a:solidFill>
              </a:rPr>
              <a:t>position oblivious </a:t>
            </a:r>
            <a:r>
              <a:rPr lang="en-SG" dirty="0"/>
              <a:t>if the values that the players receive depend only on the lengths of the pieces desired by various subsets of players and not on the positions of these pieces. 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Theorem [B, Chen, </a:t>
            </a:r>
            <a:r>
              <a:rPr lang="en-US" dirty="0" err="1">
                <a:solidFill>
                  <a:schemeClr val="accent1"/>
                </a:solidFill>
              </a:rPr>
              <a:t>Huzhang</a:t>
            </a:r>
            <a:r>
              <a:rPr lang="en-US" dirty="0">
                <a:solidFill>
                  <a:schemeClr val="accent1"/>
                </a:solidFill>
              </a:rPr>
              <a:t>, Tao, Wu, 2017] </a:t>
            </a:r>
          </a:p>
          <a:p>
            <a:pPr marL="0" indent="0">
              <a:buNone/>
            </a:pPr>
            <a:r>
              <a:rPr lang="en-US" dirty="0"/>
              <a:t>There is </a:t>
            </a:r>
            <a:r>
              <a:rPr lang="en-US" dirty="0">
                <a:solidFill>
                  <a:schemeClr val="accent1"/>
                </a:solidFill>
              </a:rPr>
              <a:t>no</a:t>
            </a:r>
            <a:r>
              <a:rPr lang="en-US" dirty="0"/>
              <a:t> deterministic, position oblivious, truthful and envy-free mechanism even with </a:t>
            </a:r>
            <a:r>
              <a:rPr lang="en-US" dirty="0">
                <a:solidFill>
                  <a:schemeClr val="accent1"/>
                </a:solidFill>
              </a:rPr>
              <a:t>two</a:t>
            </a:r>
            <a:r>
              <a:rPr lang="en-US" dirty="0"/>
              <a:t> players.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2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Breakthrough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04B89-187D-4945-B99A-3869D928D2CA}"/>
              </a:ext>
            </a:extLst>
          </p:cNvPr>
          <p:cNvSpPr/>
          <p:nvPr/>
        </p:nvSpPr>
        <p:spPr>
          <a:xfrm>
            <a:off x="530352" y="1449166"/>
            <a:ext cx="79849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</a:rPr>
              <a:t>[</a:t>
            </a:r>
            <a:r>
              <a:rPr lang="en-US" altLang="zh-CN" sz="2800" dirty="0">
                <a:solidFill>
                  <a:schemeClr val="accent1"/>
                </a:solidFill>
              </a:rPr>
              <a:t>Tao,</a:t>
            </a:r>
            <a:r>
              <a:rPr lang="zh-CN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2021]</a:t>
            </a:r>
            <a:r>
              <a:rPr lang="zh-CN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 err="1">
                <a:solidFill>
                  <a:schemeClr val="accent1"/>
                </a:solidFill>
              </a:rPr>
              <a:t>arXiv</a:t>
            </a:r>
            <a:r>
              <a:rPr lang="en-US" altLang="zh-CN" sz="2800" dirty="0">
                <a:solidFill>
                  <a:schemeClr val="accent1"/>
                </a:solidFill>
              </a:rPr>
              <a:t>:</a:t>
            </a:r>
            <a:r>
              <a:rPr lang="zh-CN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2104.07387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/>
              <a:t>There is </a:t>
            </a:r>
            <a:r>
              <a:rPr lang="en-US" sz="2800" dirty="0">
                <a:solidFill>
                  <a:schemeClr val="accent1"/>
                </a:solidFill>
              </a:rPr>
              <a:t>no</a:t>
            </a:r>
            <a:r>
              <a:rPr lang="en-US" sz="2800" dirty="0"/>
              <a:t> deterministic, truthful and envy-free mechanism even with </a:t>
            </a:r>
            <a:r>
              <a:rPr lang="en-US" sz="2800" dirty="0">
                <a:solidFill>
                  <a:schemeClr val="accent1"/>
                </a:solidFill>
              </a:rPr>
              <a:t>two</a:t>
            </a:r>
            <a:r>
              <a:rPr lang="en-US" sz="2800" dirty="0"/>
              <a:t> players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piecewise</a:t>
            </a:r>
            <a:r>
              <a:rPr lang="zh-CN" altLang="en-US" sz="2800" dirty="0"/>
              <a:t> </a:t>
            </a:r>
            <a:r>
              <a:rPr lang="en-US" altLang="zh-CN" sz="2800" dirty="0"/>
              <a:t>constant</a:t>
            </a:r>
            <a:r>
              <a:rPr lang="zh-CN" altLang="en-US" sz="2800" dirty="0"/>
              <a:t> </a:t>
            </a:r>
            <a:r>
              <a:rPr lang="en-US" altLang="zh-CN" sz="2800" dirty="0"/>
              <a:t>valuations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02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95F5-29D2-0D45-B511-6482EAC0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Indivisible Resource</a:t>
            </a:r>
            <a:endParaRPr lang="en-US" dirty="0"/>
          </a:p>
        </p:txBody>
      </p:sp>
      <p:pic>
        <p:nvPicPr>
          <p:cNvPr id="5" name="Content Placeholder 4" descr="Diamond">
            <a:extLst>
              <a:ext uri="{FF2B5EF4-FFF2-40B4-BE49-F238E27FC236}">
                <a16:creationId xmlns:a16="http://schemas.microsoft.com/office/drawing/2014/main" id="{19824E62-BC81-124D-BC10-0BBF9BDB0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54086" y="1612371"/>
            <a:ext cx="914400" cy="914400"/>
          </a:xfrm>
        </p:spPr>
      </p:pic>
      <p:pic>
        <p:nvPicPr>
          <p:cNvPr id="7" name="Graphic 6" descr="Suburban scene">
            <a:extLst>
              <a:ext uri="{FF2B5EF4-FFF2-40B4-BE49-F238E27FC236}">
                <a16:creationId xmlns:a16="http://schemas.microsoft.com/office/drawing/2014/main" id="{74DEF3F4-B7DE-824D-BFDE-A9D54E3A1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51172" y="1612371"/>
            <a:ext cx="914400" cy="914400"/>
          </a:xfrm>
          <a:prstGeom prst="rect">
            <a:avLst/>
          </a:prstGeom>
        </p:spPr>
      </p:pic>
      <p:pic>
        <p:nvPicPr>
          <p:cNvPr id="9" name="Graphic 8" descr="Basketball">
            <a:extLst>
              <a:ext uri="{FF2B5EF4-FFF2-40B4-BE49-F238E27FC236}">
                <a16:creationId xmlns:a16="http://schemas.microsoft.com/office/drawing/2014/main" id="{F3CD155D-C00A-9D48-9952-379D8512B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102629" y="1612371"/>
            <a:ext cx="914400" cy="914400"/>
          </a:xfrm>
          <a:prstGeom prst="rect">
            <a:avLst/>
          </a:prstGeom>
        </p:spPr>
      </p:pic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E4120242-6800-8642-A77D-03EBC2EDA8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99715" y="1612371"/>
            <a:ext cx="914400" cy="914400"/>
          </a:xfrm>
          <a:prstGeom prst="rect">
            <a:avLst/>
          </a:prstGeom>
        </p:spPr>
      </p:pic>
      <p:pic>
        <p:nvPicPr>
          <p:cNvPr id="13" name="Graphic 12" descr="Car">
            <a:extLst>
              <a:ext uri="{FF2B5EF4-FFF2-40B4-BE49-F238E27FC236}">
                <a16:creationId xmlns:a16="http://schemas.microsoft.com/office/drawing/2014/main" id="{596EE251-D137-AD4C-9612-58BD4EE039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405543" y="161237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689548D-7094-2C44-B9E8-2F6A9E7C89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2960912"/>
                <a:ext cx="7886700" cy="3488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dirty="0"/>
                  <a:t>A set of</a:t>
                </a:r>
                <a:r>
                  <a:rPr lang="en-US" dirty="0">
                    <a:solidFill>
                      <a:schemeClr val="accent1"/>
                    </a:solidFill>
                  </a:rPr>
                  <a:t> indivisible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goods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dirty="0"/>
                  <a:t>Set of </a:t>
                </a:r>
                <a:r>
                  <a:rPr lang="en-US" dirty="0">
                    <a:solidFill>
                      <a:schemeClr val="accent1"/>
                    </a:solidFill>
                  </a:rPr>
                  <a:t>players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𝑁</m:t>
                    </m:r>
                    <m:r>
                      <a:rPr lang="en-US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1,2,…,</m:t>
                        </m:r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dirty="0"/>
                  <a:t>Each player receives a </a:t>
                </a:r>
                <a:r>
                  <a:rPr lang="en-US" dirty="0">
                    <a:solidFill>
                      <a:schemeClr val="accent1"/>
                    </a:solidFill>
                  </a:rPr>
                  <a:t>bundle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mutually disjoint,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dirty="0">
                    <a:solidFill>
                      <a:schemeClr val="accent1"/>
                    </a:solidFill>
                  </a:rPr>
                  <a:t>Additive</a:t>
                </a:r>
                <a:r>
                  <a:rPr lang="en-US" dirty="0"/>
                  <a:t> valuation: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689548D-7094-2C44-B9E8-2F6A9E7C8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0912"/>
                <a:ext cx="7886700" cy="3488192"/>
              </a:xfrm>
              <a:prstGeom prst="rect">
                <a:avLst/>
              </a:prstGeom>
              <a:blipFill>
                <a:blip r:embed="rId13"/>
                <a:stretch>
                  <a:fillRect l="-1447" t="-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7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53C3-A1A2-F741-987A-D21810F6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137341-53F2-D846-A22C-CB77FA456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Envy-free up to one good (EF1)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SG" sz="2400" dirty="0"/>
                  <a:t>any envy that an agent has towards another agent can be eliminated by removing a good from the latter agent’s bundle</a:t>
                </a:r>
                <a:br>
                  <a:rPr lang="en-SG" sz="2400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SG" dirty="0"/>
                  <a:t>A </a:t>
                </a:r>
                <a:r>
                  <a:rPr lang="en-SG" dirty="0">
                    <a:solidFill>
                      <a:schemeClr val="accent1"/>
                    </a:solidFill>
                  </a:rPr>
                  <a:t>Round-Robin</a:t>
                </a:r>
                <a:r>
                  <a:rPr lang="en-SG" dirty="0"/>
                  <a:t> algorithm is EF1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137341-53F2-D846-A22C-CB77FA456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116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Apple">
            <a:extLst>
              <a:ext uri="{FF2B5EF4-FFF2-40B4-BE49-F238E27FC236}">
                <a16:creationId xmlns:a16="http://schemas.microsoft.com/office/drawing/2014/main" id="{B78D8032-B1A6-4649-97DA-9AFAFDB862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31242" y="4048162"/>
            <a:ext cx="572173" cy="572173"/>
          </a:xfrm>
          <a:prstGeom prst="rect">
            <a:avLst/>
          </a:prstGeom>
        </p:spPr>
      </p:pic>
      <p:pic>
        <p:nvPicPr>
          <p:cNvPr id="7" name="Graphic 6" descr="Orange">
            <a:extLst>
              <a:ext uri="{FF2B5EF4-FFF2-40B4-BE49-F238E27FC236}">
                <a16:creationId xmlns:a16="http://schemas.microsoft.com/office/drawing/2014/main" id="{B1F0CC4E-7000-7D42-8AA9-E9D32C04AB0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17329" y="4048163"/>
            <a:ext cx="572173" cy="572173"/>
          </a:xfrm>
          <a:prstGeom prst="rect">
            <a:avLst/>
          </a:prstGeom>
        </p:spPr>
      </p:pic>
      <p:pic>
        <p:nvPicPr>
          <p:cNvPr id="9" name="Graphic 8" descr="Cherries">
            <a:extLst>
              <a:ext uri="{FF2B5EF4-FFF2-40B4-BE49-F238E27FC236}">
                <a16:creationId xmlns:a16="http://schemas.microsoft.com/office/drawing/2014/main" id="{9F7CABBA-B9AD-1F40-A29B-B17BC6B2A36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231242" y="4625097"/>
            <a:ext cx="572173" cy="572173"/>
          </a:xfrm>
          <a:prstGeom prst="rect">
            <a:avLst/>
          </a:prstGeom>
        </p:spPr>
      </p:pic>
      <p:pic>
        <p:nvPicPr>
          <p:cNvPr id="11" name="Graphic 10" descr="Grapes">
            <a:extLst>
              <a:ext uri="{FF2B5EF4-FFF2-40B4-BE49-F238E27FC236}">
                <a16:creationId xmlns:a16="http://schemas.microsoft.com/office/drawing/2014/main" id="{C4870DDD-B20A-A74A-84A9-953E9A39175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03416" y="4048162"/>
            <a:ext cx="572173" cy="572173"/>
          </a:xfrm>
          <a:prstGeom prst="rect">
            <a:avLst/>
          </a:prstGeom>
        </p:spPr>
      </p:pic>
      <p:pic>
        <p:nvPicPr>
          <p:cNvPr id="13" name="Graphic 12" descr="Watermelon">
            <a:extLst>
              <a:ext uri="{FF2B5EF4-FFF2-40B4-BE49-F238E27FC236}">
                <a16:creationId xmlns:a16="http://schemas.microsoft.com/office/drawing/2014/main" id="{931B2E18-30E9-6245-8498-BDB5C08A3AB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817328" y="4625097"/>
            <a:ext cx="572173" cy="572173"/>
          </a:xfrm>
          <a:prstGeom prst="rect">
            <a:avLst/>
          </a:prstGeom>
        </p:spPr>
      </p:pic>
      <p:pic>
        <p:nvPicPr>
          <p:cNvPr id="15" name="Graphic 14" descr="Avocado">
            <a:extLst>
              <a:ext uri="{FF2B5EF4-FFF2-40B4-BE49-F238E27FC236}">
                <a16:creationId xmlns:a16="http://schemas.microsoft.com/office/drawing/2014/main" id="{A1A3A968-DA49-5443-9DFD-214DC820015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417329" y="4625097"/>
            <a:ext cx="572173" cy="572173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F3BE7A86-4D19-CE4F-9110-F1E5C49F8B3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864936" y="4917112"/>
            <a:ext cx="579123" cy="579123"/>
          </a:xfrm>
          <a:prstGeom prst="rect">
            <a:avLst/>
          </a:prstGeom>
        </p:spPr>
      </p:pic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B12E508F-62E3-084C-BDBF-A3F793FE6FE3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64936" y="5476240"/>
            <a:ext cx="579123" cy="579123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CFF7E1D4-C5AB-4A4F-ABFB-D1E8C0D9B25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864936" y="6075357"/>
            <a:ext cx="579123" cy="579123"/>
          </a:xfrm>
          <a:prstGeom prst="rect">
            <a:avLst/>
          </a:prstGeom>
        </p:spPr>
      </p:pic>
      <p:pic>
        <p:nvPicPr>
          <p:cNvPr id="19" name="Graphic 18" descr="Apple">
            <a:extLst>
              <a:ext uri="{FF2B5EF4-FFF2-40B4-BE49-F238E27FC236}">
                <a16:creationId xmlns:a16="http://schemas.microsoft.com/office/drawing/2014/main" id="{851AD965-4B82-2E41-BDD8-60AD2893C1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643014" y="5329839"/>
            <a:ext cx="1005860" cy="1005860"/>
          </a:xfrm>
          <a:prstGeom prst="rect">
            <a:avLst/>
          </a:prstGeom>
        </p:spPr>
      </p:pic>
      <p:pic>
        <p:nvPicPr>
          <p:cNvPr id="20" name="Graphic 19" descr="Orange">
            <a:extLst>
              <a:ext uri="{FF2B5EF4-FFF2-40B4-BE49-F238E27FC236}">
                <a16:creationId xmlns:a16="http://schemas.microsoft.com/office/drawing/2014/main" id="{86977A92-6CD9-9D43-B5B4-AC42BA0377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3607992" y="5333309"/>
            <a:ext cx="1005860" cy="1005860"/>
          </a:xfrm>
          <a:prstGeom prst="rect">
            <a:avLst/>
          </a:prstGeom>
        </p:spPr>
      </p:pic>
      <p:pic>
        <p:nvPicPr>
          <p:cNvPr id="21" name="Graphic 20" descr="Cherries">
            <a:extLst>
              <a:ext uri="{FF2B5EF4-FFF2-40B4-BE49-F238E27FC236}">
                <a16:creationId xmlns:a16="http://schemas.microsoft.com/office/drawing/2014/main" id="{A8DB6C3B-382D-D143-8A80-BAAFDC7FC25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680345" y="5333309"/>
            <a:ext cx="1005860" cy="1005860"/>
          </a:xfrm>
          <a:prstGeom prst="rect">
            <a:avLst/>
          </a:prstGeom>
        </p:spPr>
      </p:pic>
      <p:pic>
        <p:nvPicPr>
          <p:cNvPr id="22" name="Graphic 21" descr="Grapes">
            <a:extLst>
              <a:ext uri="{FF2B5EF4-FFF2-40B4-BE49-F238E27FC236}">
                <a16:creationId xmlns:a16="http://schemas.microsoft.com/office/drawing/2014/main" id="{EBA21042-D48A-014D-A486-9A4CD2F179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4572000" y="5323502"/>
            <a:ext cx="1005860" cy="1005860"/>
          </a:xfrm>
          <a:prstGeom prst="rect">
            <a:avLst/>
          </a:prstGeom>
        </p:spPr>
      </p:pic>
      <p:pic>
        <p:nvPicPr>
          <p:cNvPr id="23" name="Graphic 22" descr="Watermelon">
            <a:extLst>
              <a:ext uri="{FF2B5EF4-FFF2-40B4-BE49-F238E27FC236}">
                <a16:creationId xmlns:a16="http://schemas.microsoft.com/office/drawing/2014/main" id="{FC54AB04-1226-DB44-AFD1-15EA59D8B4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6486340" y="5323502"/>
            <a:ext cx="1005860" cy="1005860"/>
          </a:xfrm>
          <a:prstGeom prst="rect">
            <a:avLst/>
          </a:prstGeom>
        </p:spPr>
      </p:pic>
      <p:pic>
        <p:nvPicPr>
          <p:cNvPr id="24" name="Graphic 23" descr="Avocado">
            <a:extLst>
              <a:ext uri="{FF2B5EF4-FFF2-40B4-BE49-F238E27FC236}">
                <a16:creationId xmlns:a16="http://schemas.microsoft.com/office/drawing/2014/main" id="{190A03BF-B072-A240-900E-F343B73BDA3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522332" y="5323502"/>
            <a:ext cx="1005860" cy="1005860"/>
          </a:xfrm>
          <a:prstGeom prst="rect">
            <a:avLst/>
          </a:prstGeom>
        </p:spPr>
      </p:pic>
      <p:pic>
        <p:nvPicPr>
          <p:cNvPr id="26" name="Graphic 25" descr="Candy">
            <a:extLst>
              <a:ext uri="{FF2B5EF4-FFF2-40B4-BE49-F238E27FC236}">
                <a16:creationId xmlns:a16="http://schemas.microsoft.com/office/drawing/2014/main" id="{E8530BCB-995B-9045-AC63-F2472CDEF17E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/>
        </p:blipFill>
        <p:spPr>
          <a:xfrm>
            <a:off x="8017329" y="4048162"/>
            <a:ext cx="572173" cy="572173"/>
          </a:xfrm>
          <a:prstGeom prst="rect">
            <a:avLst/>
          </a:prstGeom>
        </p:spPr>
      </p:pic>
      <p:pic>
        <p:nvPicPr>
          <p:cNvPr id="27" name="Graphic 26" descr="Candy">
            <a:extLst>
              <a:ext uri="{FF2B5EF4-FFF2-40B4-BE49-F238E27FC236}">
                <a16:creationId xmlns:a16="http://schemas.microsoft.com/office/drawing/2014/main" id="{B2368709-4693-8546-8DFA-336115ADA5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/>
        </p:blipFill>
        <p:spPr>
          <a:xfrm>
            <a:off x="7389501" y="5333309"/>
            <a:ext cx="1005860" cy="100586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8C96D00-249C-C943-84E2-E52DD6E671CE}"/>
              </a:ext>
            </a:extLst>
          </p:cNvPr>
          <p:cNvSpPr/>
          <p:nvPr/>
        </p:nvSpPr>
        <p:spPr>
          <a:xfrm>
            <a:off x="2686205" y="5197270"/>
            <a:ext cx="2836127" cy="1257959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9C7B57-DDB5-4E48-A864-8EC79D57262A}"/>
              </a:ext>
            </a:extLst>
          </p:cNvPr>
          <p:cNvSpPr/>
          <p:nvPr/>
        </p:nvSpPr>
        <p:spPr>
          <a:xfrm>
            <a:off x="5516043" y="5197269"/>
            <a:ext cx="2836127" cy="1257959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8133-3C71-E045-B269-08DC19FD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EF1 +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147D4-FDC7-9E48-A886-30932C499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1760"/>
                <a:ext cx="8088630" cy="47952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we achieve both EF1 and efficiency at the same time?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/>
                    </a:solidFill>
                  </a:rPr>
                  <a:t>Nash welfare </a:t>
                </a:r>
                <a:r>
                  <a:rPr lang="en-US" dirty="0"/>
                  <a:t>of an allocation is the product of all agents’ valuations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allocation that maximizes the Nash welfare is 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maximum Nash welfare (MNW) </a:t>
                </a:r>
                <a:r>
                  <a:rPr lang="en-US" dirty="0"/>
                  <a:t>solution</a:t>
                </a:r>
              </a:p>
              <a:p>
                <a:pPr lvl="1"/>
                <a:r>
                  <a:rPr lang="en-US" dirty="0"/>
                  <a:t>Such solution is always Pareto optimal: we cannot make some agent better off without making another agent worse off.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Theorem </a:t>
                </a:r>
                <a:r>
                  <a:rPr lang="en-US" sz="1900" dirty="0">
                    <a:solidFill>
                      <a:schemeClr val="accent1"/>
                    </a:solidFill>
                  </a:rPr>
                  <a:t>[</a:t>
                </a:r>
                <a:r>
                  <a:rPr lang="en-US" sz="1900" dirty="0" err="1">
                    <a:solidFill>
                      <a:schemeClr val="accent1"/>
                    </a:solidFill>
                  </a:rPr>
                  <a:t>Caragiannis</a:t>
                </a:r>
                <a:r>
                  <a:rPr lang="en-US" sz="1900" dirty="0">
                    <a:solidFill>
                      <a:schemeClr val="accent1"/>
                    </a:solidFill>
                  </a:rPr>
                  <a:t>, </a:t>
                </a:r>
                <a:r>
                  <a:rPr lang="en-US" sz="1900" dirty="0" err="1">
                    <a:solidFill>
                      <a:schemeClr val="accent1"/>
                    </a:solidFill>
                  </a:rPr>
                  <a:t>Kurokawa</a:t>
                </a:r>
                <a:r>
                  <a:rPr lang="en-US" sz="1900" dirty="0">
                    <a:solidFill>
                      <a:schemeClr val="accent1"/>
                    </a:solidFill>
                  </a:rPr>
                  <a:t>, Moulin, </a:t>
                </a:r>
                <a:r>
                  <a:rPr lang="en-US" sz="1900" dirty="0" err="1">
                    <a:solidFill>
                      <a:schemeClr val="accent1"/>
                    </a:solidFill>
                  </a:rPr>
                  <a:t>Procaccia</a:t>
                </a:r>
                <a:r>
                  <a:rPr lang="en-US" sz="1900" dirty="0">
                    <a:solidFill>
                      <a:schemeClr val="accent1"/>
                    </a:solidFill>
                  </a:rPr>
                  <a:t>, Shah, Wang.  EC 2016]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 MNW allocation is always EF1.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147D4-FDC7-9E48-A886-30932C499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1760"/>
                <a:ext cx="8088630" cy="4795203"/>
              </a:xfrm>
              <a:blipFill>
                <a:blip r:embed="rId2"/>
                <a:stretch>
                  <a:fillRect l="-904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254B2A1-49FB-0347-A669-49F27E732B7E}"/>
              </a:ext>
            </a:extLst>
          </p:cNvPr>
          <p:cNvSpPr/>
          <p:nvPr/>
        </p:nvSpPr>
        <p:spPr>
          <a:xfrm>
            <a:off x="628650" y="4767073"/>
            <a:ext cx="7886700" cy="1409890"/>
          </a:xfrm>
          <a:prstGeom prst="rect">
            <a:avLst/>
          </a:prstGeom>
          <a:noFill/>
          <a:ln w="222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53C3-A1A2-F741-987A-D21810F6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137341-53F2-D846-A22C-CB77FA456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334868"/>
                <a:ext cx="8515351" cy="524881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Envy-free up to </a:t>
                </a:r>
                <a:r>
                  <a:rPr lang="en-US" b="1" dirty="0">
                    <a:solidFill>
                      <a:schemeClr val="accent1"/>
                    </a:solidFill>
                  </a:rPr>
                  <a:t>any</a:t>
                </a:r>
                <a:r>
                  <a:rPr lang="en-US" dirty="0">
                    <a:solidFill>
                      <a:schemeClr val="accent1"/>
                    </a:solidFill>
                  </a:rPr>
                  <a:t> good (EFX)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SG" sz="2400" dirty="0"/>
                  <a:t>any envy that an agent has towards another agent can be eliminated by removing </a:t>
                </a:r>
                <a:r>
                  <a:rPr lang="en-SG" sz="2400" b="1" dirty="0"/>
                  <a:t>any</a:t>
                </a:r>
                <a:r>
                  <a:rPr lang="en-SG" sz="2400" dirty="0"/>
                  <a:t> good from the latter agent’s bundle</a:t>
                </a:r>
                <a:br>
                  <a:rPr lang="en-SG" sz="2400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Does an EFX allocation exist in all problem instances?</a:t>
                </a:r>
              </a:p>
              <a:p>
                <a:pPr lvl="1"/>
                <a:r>
                  <a:rPr lang="en-US" dirty="0"/>
                  <a:t>One of the biggest open question in fair division.</a:t>
                </a:r>
              </a:p>
              <a:p>
                <a:pPr lvl="1"/>
                <a:r>
                  <a:rPr lang="en-US" dirty="0"/>
                  <a:t>EFX exists for identical monotonic valuations </a:t>
                </a:r>
                <a:br>
                  <a:rPr lang="en-US" dirty="0"/>
                </a:br>
                <a:r>
                  <a:rPr lang="en-US" sz="2000" dirty="0"/>
                  <a:t>[</a:t>
                </a:r>
                <a:r>
                  <a:rPr lang="en-US" sz="2000" dirty="0" err="1"/>
                  <a:t>Plaut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Roughgarden</a:t>
                </a:r>
                <a:r>
                  <a:rPr lang="en-US" sz="2000" dirty="0"/>
                  <a:t>, SODA 2018]</a:t>
                </a:r>
              </a:p>
              <a:p>
                <a:pPr lvl="1"/>
                <a:r>
                  <a:rPr lang="en-US" dirty="0"/>
                  <a:t>EFX exists </a:t>
                </a:r>
                <a:r>
                  <a:rPr lang="en-US" dirty="0" smtClean="0"/>
                  <a:t>with </a:t>
                </a:r>
                <a:r>
                  <a:rPr lang="en-US" dirty="0"/>
                  <a:t>good Nash welfare guarantee </a:t>
                </a:r>
                <a:r>
                  <a:rPr lang="en-US" dirty="0" smtClean="0"/>
                  <a:t>if donation is allowed </a:t>
                </a:r>
                <a:r>
                  <a:rPr lang="en-US" sz="2000" dirty="0" smtClean="0"/>
                  <a:t>[</a:t>
                </a:r>
                <a:r>
                  <a:rPr lang="en-US" sz="2000" dirty="0" err="1" smtClean="0"/>
                  <a:t>Caragiannis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Gravin</a:t>
                </a:r>
                <a:r>
                  <a:rPr lang="en-US" sz="2000" dirty="0"/>
                  <a:t>, Huang EC 2019]</a:t>
                </a:r>
              </a:p>
              <a:p>
                <a:pPr lvl="1"/>
                <a:r>
                  <a:rPr lang="en-US" dirty="0"/>
                  <a:t>EFX exists for 3 agents </a:t>
                </a:r>
                <a:r>
                  <a:rPr lang="en-US" sz="2000" dirty="0"/>
                  <a:t>[Chaudhury, Garg, </a:t>
                </a:r>
                <a:r>
                  <a:rPr lang="en-US" sz="2000" dirty="0" err="1"/>
                  <a:t>Mehlhorn</a:t>
                </a:r>
                <a:r>
                  <a:rPr lang="en-US" sz="2000" dirty="0"/>
                  <a:t> EC 20]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137341-53F2-D846-A22C-CB77FA456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334868"/>
                <a:ext cx="8515351" cy="5248812"/>
              </a:xfrm>
              <a:blipFill>
                <a:blip r:embed="rId3"/>
                <a:stretch>
                  <a:fillRect l="-716" t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52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515E-8F74-B347-831B-8D29A821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79" y="257583"/>
            <a:ext cx="7879842" cy="785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endParaRPr lang="en-US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B96E0-4315-5842-BCAB-4FA1D305EC06}"/>
              </a:ext>
            </a:extLst>
          </p:cNvPr>
          <p:cNvSpPr txBox="1"/>
          <p:nvPr/>
        </p:nvSpPr>
        <p:spPr>
          <a:xfrm>
            <a:off x="1866061" y="4980154"/>
            <a:ext cx="170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Divisible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62735-EEE8-9549-9F72-A23DE6C67353}"/>
              </a:ext>
            </a:extLst>
          </p:cNvPr>
          <p:cNvSpPr txBox="1"/>
          <p:nvPr/>
        </p:nvSpPr>
        <p:spPr>
          <a:xfrm>
            <a:off x="5569012" y="4980154"/>
            <a:ext cx="202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Indivisible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2D23B3-05FF-EB46-8C54-B5A553D197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38" y="2562228"/>
            <a:ext cx="3411950" cy="2274633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72D276A9-683B-8D4D-8994-7B26BC8F4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813" y="2562228"/>
            <a:ext cx="3410135" cy="22746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D6B5A-5D32-F446-ABAE-4DE0EE1B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DEB8-FACF-DF45-B9C2-32469BDB6C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877FB1-5B95-E940-8246-2C62BEDB3DB0}"/>
              </a:ext>
            </a:extLst>
          </p:cNvPr>
          <p:cNvSpPr txBox="1">
            <a:spLocks/>
          </p:cNvSpPr>
          <p:nvPr/>
        </p:nvSpPr>
        <p:spPr>
          <a:xfrm>
            <a:off x="625075" y="1690689"/>
            <a:ext cx="2354732" cy="380610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Divisible</a:t>
            </a: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Envy-freeness</a:t>
            </a:r>
          </a:p>
          <a:p>
            <a:pPr marL="0" indent="0" algn="ctr">
              <a:buNone/>
            </a:pPr>
            <a:r>
              <a:rPr lang="en-US" sz="2000" dirty="0"/>
              <a:t>(EF)</a:t>
            </a:r>
            <a:endParaRPr lang="en-US" sz="18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7F5C75-8CF3-6E4B-8E40-CCFE9B736D41}"/>
              </a:ext>
            </a:extLst>
          </p:cNvPr>
          <p:cNvSpPr txBox="1">
            <a:spLocks/>
          </p:cNvSpPr>
          <p:nvPr/>
        </p:nvSpPr>
        <p:spPr>
          <a:xfrm>
            <a:off x="6159427" y="1690689"/>
            <a:ext cx="2354732" cy="380610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Indivisible</a:t>
            </a: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Envy-freeness up to one good</a:t>
            </a:r>
          </a:p>
          <a:p>
            <a:pPr marL="0" indent="0" algn="ctr">
              <a:buNone/>
            </a:pPr>
            <a:r>
              <a:rPr lang="en-US" sz="2000" dirty="0"/>
              <a:t>(EF1)</a:t>
            </a:r>
            <a:endParaRPr lang="en-US" sz="1800" dirty="0"/>
          </a:p>
        </p:txBody>
      </p:sp>
      <p:pic>
        <p:nvPicPr>
          <p:cNvPr id="19" name="Picture 18" descr="Forest scene">
            <a:extLst>
              <a:ext uri="{FF2B5EF4-FFF2-40B4-BE49-F238E27FC236}">
                <a16:creationId xmlns:a16="http://schemas.microsoft.com/office/drawing/2014/main" id="{EFE73472-4280-A141-A7BE-262E3CD82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145004" y="2588800"/>
            <a:ext cx="1680399" cy="16803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BE8B70-CF8C-F748-9244-E29DB2C1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Goods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ACEB592-4D98-184E-A842-ADC47B83F596}"/>
              </a:ext>
            </a:extLst>
          </p:cNvPr>
          <p:cNvSpPr txBox="1">
            <a:spLocks/>
          </p:cNvSpPr>
          <p:nvPr/>
        </p:nvSpPr>
        <p:spPr>
          <a:xfrm>
            <a:off x="1985204" y="1690689"/>
            <a:ext cx="5173594" cy="5315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Divisible </a:t>
            </a:r>
            <a:r>
              <a:rPr lang="en-US" dirty="0">
                <a:solidFill>
                  <a:srgbClr val="C00000"/>
                </a:solidFill>
              </a:rPr>
              <a:t>and </a:t>
            </a:r>
            <a:r>
              <a:rPr lang="en-US" dirty="0">
                <a:solidFill>
                  <a:schemeClr val="accent1"/>
                </a:solidFill>
              </a:rPr>
              <a:t>Indivisible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BDD8E5-A4D0-B14B-B394-0918F92F0486}"/>
              </a:ext>
            </a:extLst>
          </p:cNvPr>
          <p:cNvSpPr/>
          <p:nvPr/>
        </p:nvSpPr>
        <p:spPr>
          <a:xfrm>
            <a:off x="625075" y="5328704"/>
            <a:ext cx="7886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do we define fairness with both divisible and indivisible goods?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2FB9EC-9B54-AA40-A47B-EDD67EA24384}"/>
              </a:ext>
            </a:extLst>
          </p:cNvPr>
          <p:cNvGrpSpPr/>
          <p:nvPr/>
        </p:nvGrpSpPr>
        <p:grpSpPr>
          <a:xfrm>
            <a:off x="6422392" y="2486509"/>
            <a:ext cx="1828801" cy="1884982"/>
            <a:chOff x="4873987" y="2152254"/>
            <a:chExt cx="1828801" cy="1884982"/>
          </a:xfrm>
        </p:grpSpPr>
        <p:pic>
          <p:nvPicPr>
            <p:cNvPr id="22" name="Picture 21" descr="Diamond">
              <a:extLst>
                <a:ext uri="{FF2B5EF4-FFF2-40B4-BE49-F238E27FC236}">
                  <a16:creationId xmlns:a16="http://schemas.microsoft.com/office/drawing/2014/main" id="{3289F4BE-17B4-C34E-9E90-872D874D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/>
          </p:blipFill>
          <p:spPr>
            <a:xfrm>
              <a:off x="5788387" y="2208548"/>
              <a:ext cx="914401" cy="914401"/>
            </a:xfrm>
            <a:prstGeom prst="rect">
              <a:avLst/>
            </a:prstGeom>
          </p:spPr>
        </p:pic>
        <p:pic>
          <p:nvPicPr>
            <p:cNvPr id="3" name="Graphic 2" descr="Car">
              <a:extLst>
                <a:ext uri="{FF2B5EF4-FFF2-40B4-BE49-F238E27FC236}">
                  <a16:creationId xmlns:a16="http://schemas.microsoft.com/office/drawing/2014/main" id="{21C76364-7CA5-B64E-B893-CDE43172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788388" y="3122836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Home">
              <a:extLst>
                <a:ext uri="{FF2B5EF4-FFF2-40B4-BE49-F238E27FC236}">
                  <a16:creationId xmlns:a16="http://schemas.microsoft.com/office/drawing/2014/main" id="{7C5456FD-11F3-634C-877F-9C6B80E7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873987" y="3066655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AF7AA04C-C297-704C-AFBF-CBCAA46C0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873987" y="2152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2015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-0.19566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4" grpId="0"/>
      <p:bldP spid="2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821ABB-5573-524A-845A-D7B3EA8A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7C6ACE7-356C-534C-A86C-C88E718EA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1760"/>
                <a:ext cx="8025020" cy="511111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indivisible items </a:t>
                </a:r>
                <a:r>
                  <a:rPr lang="en-US" dirty="0"/>
                  <a:t>and one </a:t>
                </a:r>
                <a:r>
                  <a:rPr lang="en-US" dirty="0">
                    <a:solidFill>
                      <a:schemeClr val="accent1"/>
                    </a:solidFill>
                  </a:rPr>
                  <a:t>divisible item (cake)</a:t>
                </a:r>
              </a:p>
              <a:p>
                <a:endParaRPr lang="en-US" dirty="0"/>
              </a:p>
              <a:p>
                <a:r>
                  <a:rPr lang="en-US" dirty="0"/>
                  <a:t>Each agent has: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valuation function </a:t>
                </a:r>
                <a:r>
                  <a:rPr lang="en-US" dirty="0"/>
                  <a:t>for the indivisible goods;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density function </a:t>
                </a:r>
                <a:r>
                  <a:rPr lang="en-US" dirty="0"/>
                  <a:t>for the cake.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Allocation: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indivisible items: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cake: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Utility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7C6ACE7-356C-534C-A86C-C88E718EA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1760"/>
                <a:ext cx="8025020" cy="5111113"/>
              </a:xfrm>
              <a:blipFill>
                <a:blip r:embed="rId3"/>
                <a:stretch>
                  <a:fillRect l="-1424" t="-1985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5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0EB3-2DE9-D347-A84D-0FA507DA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for Mixed Goods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FA31-D4F4-FF48-93DB-C3DB8CA96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760"/>
            <a:ext cx="8058150" cy="4795203"/>
          </a:xfrm>
        </p:spPr>
        <p:txBody>
          <a:bodyPr/>
          <a:lstStyle/>
          <a:p>
            <a:r>
              <a:rPr lang="en-US" dirty="0"/>
              <a:t>Envy-freeness (EF)?</a:t>
            </a:r>
          </a:p>
          <a:p>
            <a:r>
              <a:rPr lang="en-US" dirty="0"/>
              <a:t>Envy-freeness up to one good (EF1)?</a:t>
            </a:r>
          </a:p>
          <a:p>
            <a:r>
              <a:rPr lang="en-US" dirty="0"/>
              <a:t>EF for divisible goods + EF1 for indivisible goods?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43BA75-1571-714B-BBBA-852BF99F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950" y="5250323"/>
            <a:ext cx="1532739" cy="1230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4583CC-F666-3F40-919B-B65D1FA986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522" y="3461613"/>
            <a:ext cx="1532739" cy="1179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D5C22-3124-0643-BA70-95853EF3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2376" y="3603505"/>
            <a:ext cx="1532739" cy="1230510"/>
          </a:xfrm>
          <a:prstGeom prst="rect">
            <a:avLst/>
          </a:prstGeom>
        </p:spPr>
      </p:pic>
      <p:pic>
        <p:nvPicPr>
          <p:cNvPr id="18" name="Graphic 17" descr="Sad face with no fill">
            <a:extLst>
              <a:ext uri="{FF2B5EF4-FFF2-40B4-BE49-F238E27FC236}">
                <a16:creationId xmlns:a16="http://schemas.microsoft.com/office/drawing/2014/main" id="{E467749B-86C5-A544-96FD-E5EAB8B12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555752" y="5172954"/>
            <a:ext cx="1125892" cy="1125892"/>
          </a:xfrm>
          <a:prstGeom prst="rect">
            <a:avLst/>
          </a:prstGeom>
        </p:spPr>
      </p:pic>
      <p:pic>
        <p:nvPicPr>
          <p:cNvPr id="20" name="Graphic 19" descr="Smiling face with no fill">
            <a:extLst>
              <a:ext uri="{FF2B5EF4-FFF2-40B4-BE49-F238E27FC236}">
                <a16:creationId xmlns:a16="http://schemas.microsoft.com/office/drawing/2014/main" id="{093785E2-9E69-C74B-8F42-C724A1D3E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55752" y="3494261"/>
            <a:ext cx="1125892" cy="11258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E52C85-6EEB-5B43-BDC7-82965359B700}"/>
              </a:ext>
            </a:extLst>
          </p:cNvPr>
          <p:cNvSpPr/>
          <p:nvPr/>
        </p:nvSpPr>
        <p:spPr>
          <a:xfrm>
            <a:off x="3555752" y="3265208"/>
            <a:ext cx="5131048" cy="3170584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305A62C0-4CA6-944A-ACA9-8E2045E82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555751" y="5180486"/>
            <a:ext cx="1125892" cy="1125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0ECF22-63C8-564F-B377-8587750D325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842376" y="3615082"/>
            <a:ext cx="1532739" cy="1230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40056-52C5-1940-B1CA-9AE14813B94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993329" y="5250323"/>
            <a:ext cx="1532739" cy="123051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F9E5B3C-2A16-4D40-B7DD-ACDF39E26F88}"/>
              </a:ext>
            </a:extLst>
          </p:cNvPr>
          <p:cNvGraphicFramePr>
            <a:graphicFrameLocks noGrp="1"/>
          </p:cNvGraphicFramePr>
          <p:nvPr/>
        </p:nvGraphicFramePr>
        <p:xfrm>
          <a:off x="1608432" y="3526185"/>
          <a:ext cx="1782432" cy="132431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91216">
                  <a:extLst>
                    <a:ext uri="{9D8B030D-6E8A-4147-A177-3AD203B41FA5}">
                      <a16:colId xmlns:a16="http://schemas.microsoft.com/office/drawing/2014/main" val="3787034713"/>
                    </a:ext>
                  </a:extLst>
                </a:gridCol>
                <a:gridCol w="891216">
                  <a:extLst>
                    <a:ext uri="{9D8B030D-6E8A-4147-A177-3AD203B41FA5}">
                      <a16:colId xmlns:a16="http://schemas.microsoft.com/office/drawing/2014/main" val="3204138528"/>
                    </a:ext>
                  </a:extLst>
                </a:gridCol>
              </a:tblGrid>
              <a:tr h="7897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1040" marR="81040" marT="40520" marB="4052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 marL="81040" marR="81040" marT="40520" marB="40520" anchor="ctr"/>
                </a:tc>
                <a:extLst>
                  <a:ext uri="{0D108BD9-81ED-4DB2-BD59-A6C34878D82A}">
                    <a16:rowId xmlns:a16="http://schemas.microsoft.com/office/drawing/2014/main" val="1572956091"/>
                  </a:ext>
                </a:extLst>
              </a:tr>
              <a:tr h="5345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$2</a:t>
                      </a:r>
                    </a:p>
                  </a:txBody>
                  <a:tcPr marL="81040" marR="81040" marT="40520" marB="405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$2</a:t>
                      </a:r>
                    </a:p>
                  </a:txBody>
                  <a:tcPr marL="81040" marR="81040" marT="40520" marB="40520" anchor="ctr"/>
                </a:tc>
                <a:extLst>
                  <a:ext uri="{0D108BD9-81ED-4DB2-BD59-A6C34878D82A}">
                    <a16:rowId xmlns:a16="http://schemas.microsoft.com/office/drawing/2014/main" val="2294468635"/>
                  </a:ext>
                </a:extLst>
              </a:tr>
            </a:tbl>
          </a:graphicData>
        </a:graphic>
      </p:graphicFrame>
      <p:pic>
        <p:nvPicPr>
          <p:cNvPr id="23" name="Graphic 22" descr="Smiling face with no fill">
            <a:extLst>
              <a:ext uri="{FF2B5EF4-FFF2-40B4-BE49-F238E27FC236}">
                <a16:creationId xmlns:a16="http://schemas.microsoft.com/office/drawing/2014/main" id="{000C5629-81AB-8647-A12B-7177C13F48F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705528" y="3561458"/>
            <a:ext cx="710228" cy="710228"/>
          </a:xfrm>
          <a:prstGeom prst="rect">
            <a:avLst/>
          </a:prstGeom>
        </p:spPr>
      </p:pic>
      <p:pic>
        <p:nvPicPr>
          <p:cNvPr id="24" name="Graphic 23" descr="Smiling face with no fill">
            <a:extLst>
              <a:ext uri="{FF2B5EF4-FFF2-40B4-BE49-F238E27FC236}">
                <a16:creationId xmlns:a16="http://schemas.microsoft.com/office/drawing/2014/main" id="{1462AD22-5348-3B43-BC67-6E8F8D29619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2840" y="3548803"/>
            <a:ext cx="710228" cy="710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65904-AD73-2847-A566-40631390A79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35" y="3653307"/>
            <a:ext cx="1393313" cy="1072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0D07A-C5CE-7347-80AA-BDEB972C2D23}"/>
              </a:ext>
            </a:extLst>
          </p:cNvPr>
          <p:cNvSpPr txBox="1"/>
          <p:nvPr/>
        </p:nvSpPr>
        <p:spPr>
          <a:xfrm>
            <a:off x="814312" y="5432847"/>
            <a:ext cx="1782432" cy="9233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$10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045032-FFCB-594A-930F-FE207F73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DEB8-FACF-DF45-B9C2-32469BDB6C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0EE6-0EB7-734B-A6E6-DBD11CDE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for Mixed Goods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EB21F49-1501-5A4A-B186-74E8A5DA2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1761"/>
                <a:ext cx="8185566" cy="3505032"/>
              </a:xfrm>
              <a:noFill/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1"/>
                    </a:solidFill>
                  </a:rPr>
                  <a:t>Envy-free for mixed goods (EFM)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[B, Li, Liu, Liu, Lu  AAAI-2020]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/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SG" dirty="0"/>
                  <a:t>For any agents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SG" dirty="0"/>
                  <a:t>,</a:t>
                </a:r>
              </a:p>
              <a:p>
                <a:r>
                  <a:rPr lang="en-SG" dirty="0"/>
                  <a:t>if agent j’s bundle consists of </a:t>
                </a:r>
                <a:r>
                  <a:rPr lang="en-SG" b="1" dirty="0"/>
                  <a:t>only</a:t>
                </a:r>
                <a:r>
                  <a:rPr lang="en-SG" dirty="0"/>
                  <a:t> indivisible goods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EB21F49-1501-5A4A-B186-74E8A5DA2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1761"/>
                <a:ext cx="8185566" cy="3505032"/>
              </a:xfrm>
              <a:blipFill>
                <a:blip r:embed="rId2"/>
                <a:stretch>
                  <a:fillRect l="-1391" t="-2878" r="-2009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F412FA6-9ED7-4747-84AD-2D382ED4AB03}"/>
              </a:ext>
            </a:extLst>
          </p:cNvPr>
          <p:cNvSpPr txBox="1"/>
          <p:nvPr/>
        </p:nvSpPr>
        <p:spPr>
          <a:xfrm>
            <a:off x="628650" y="5367867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With only divisible goods: EFM reduces to EF.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With only indivisible goods: EFM reduces to EF1. </a:t>
            </a:r>
          </a:p>
        </p:txBody>
      </p:sp>
    </p:spTree>
    <p:extLst>
      <p:ext uri="{BB962C8B-B14F-4D97-AF65-F5344CB8AC3E}">
        <p14:creationId xmlns:p14="http://schemas.microsoft.com/office/powerpoint/2010/main" val="7971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A9E0-39CF-F040-A70B-338B6215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EFM: Existence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95EB-DDE0-9846-B838-697563227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761"/>
            <a:ext cx="7886700" cy="1496906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Theorem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An EFM allocation always exists for any number of agents and can be found in polynomial time.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EBBC40-DABC-5A4B-8129-73546477DADD}"/>
              </a:ext>
            </a:extLst>
          </p:cNvPr>
          <p:cNvSpPr/>
          <p:nvPr/>
        </p:nvSpPr>
        <p:spPr>
          <a:xfrm>
            <a:off x="628648" y="3979334"/>
            <a:ext cx="7886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Proof sketch: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 with an EF1 allocation of indivisible goods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Iteratively (and carefully) add cake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Maintain EFM throughout the process</a:t>
            </a:r>
          </a:p>
        </p:txBody>
      </p:sp>
    </p:spTree>
    <p:extLst>
      <p:ext uri="{BB962C8B-B14F-4D97-AF65-F5344CB8AC3E}">
        <p14:creationId xmlns:p14="http://schemas.microsoft.com/office/powerpoint/2010/main" val="31353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D2B5-D538-CF45-9D00-26CC0C97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EF4AAB-F647-F849-A72D-8660596A3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Envy graph </a:t>
                </a:r>
                <a:r>
                  <a:rPr lang="en-US" dirty="0"/>
                  <a:t>is a directed graph of agents</a:t>
                </a:r>
              </a:p>
              <a:p>
                <a:pPr lvl="1"/>
                <a:r>
                  <a:rPr lang="en-US" dirty="0"/>
                  <a:t>[</a:t>
                </a:r>
                <a:r>
                  <a:rPr lang="en-US" dirty="0">
                    <a:solidFill>
                      <a:schemeClr val="accent1"/>
                    </a:solidFill>
                  </a:rPr>
                  <a:t>Envy edge</a:t>
                </a:r>
                <a:r>
                  <a:rPr lang="en-US" dirty="0"/>
                  <a:t>]: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[</a:t>
                </a:r>
                <a:r>
                  <a:rPr lang="en-US" dirty="0">
                    <a:solidFill>
                      <a:schemeClr val="accent1"/>
                    </a:solidFill>
                  </a:rPr>
                  <a:t>Equality edge</a:t>
                </a:r>
                <a:r>
                  <a:rPr lang="en-US" dirty="0"/>
                  <a:t>]: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⇢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EF4AAB-F647-F849-A72D-8660596A3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439CEF-8703-054F-85DA-2AEF97C3C100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3609056"/>
          <a:ext cx="3951112" cy="23364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7778">
                  <a:extLst>
                    <a:ext uri="{9D8B030D-6E8A-4147-A177-3AD203B41FA5}">
                      <a16:colId xmlns:a16="http://schemas.microsoft.com/office/drawing/2014/main" val="3907972522"/>
                    </a:ext>
                  </a:extLst>
                </a:gridCol>
                <a:gridCol w="987778">
                  <a:extLst>
                    <a:ext uri="{9D8B030D-6E8A-4147-A177-3AD203B41FA5}">
                      <a16:colId xmlns:a16="http://schemas.microsoft.com/office/drawing/2014/main" val="3787034713"/>
                    </a:ext>
                  </a:extLst>
                </a:gridCol>
                <a:gridCol w="987778">
                  <a:extLst>
                    <a:ext uri="{9D8B030D-6E8A-4147-A177-3AD203B41FA5}">
                      <a16:colId xmlns:a16="http://schemas.microsoft.com/office/drawing/2014/main" val="3204138528"/>
                    </a:ext>
                  </a:extLst>
                </a:gridCol>
                <a:gridCol w="987778">
                  <a:extLst>
                    <a:ext uri="{9D8B030D-6E8A-4147-A177-3AD203B41FA5}">
                      <a16:colId xmlns:a16="http://schemas.microsoft.com/office/drawing/2014/main" val="2666121970"/>
                    </a:ext>
                  </a:extLst>
                </a:gridCol>
              </a:tblGrid>
              <a:tr h="584121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956091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68635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22502"/>
                  </a:ext>
                </a:extLst>
              </a:tr>
              <a:tr h="584121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539072"/>
                  </a:ext>
                </a:extLst>
              </a:tr>
            </a:tbl>
          </a:graphicData>
        </a:graphic>
      </p:graphicFrame>
      <p:pic>
        <p:nvPicPr>
          <p:cNvPr id="6" name="Graphic 5" descr="Home">
            <a:extLst>
              <a:ext uri="{FF2B5EF4-FFF2-40B4-BE49-F238E27FC236}">
                <a16:creationId xmlns:a16="http://schemas.microsoft.com/office/drawing/2014/main" id="{184966DC-6F97-5F4E-8CAB-7C4531A4EC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57021" y="3609056"/>
            <a:ext cx="579122" cy="579122"/>
          </a:xfrm>
          <a:prstGeom prst="rect">
            <a:avLst/>
          </a:prstGeom>
        </p:spPr>
      </p:pic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E7E23FA0-26EA-8440-9FCB-BED64E51A8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851714" y="3609056"/>
            <a:ext cx="579122" cy="579122"/>
          </a:xfrm>
          <a:prstGeom prst="rect">
            <a:avLst/>
          </a:prstGeom>
        </p:spPr>
      </p:pic>
      <p:pic>
        <p:nvPicPr>
          <p:cNvPr id="10" name="Graphic 9" descr="Diamond">
            <a:extLst>
              <a:ext uri="{FF2B5EF4-FFF2-40B4-BE49-F238E27FC236}">
                <a16:creationId xmlns:a16="http://schemas.microsoft.com/office/drawing/2014/main" id="{C0190706-C3FB-0647-AC77-B88AFBD47A9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824813" y="3609055"/>
            <a:ext cx="579123" cy="579123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0AADD540-25FA-3C40-A935-4B712C972C1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91348" y="4188178"/>
            <a:ext cx="579123" cy="579123"/>
          </a:xfrm>
          <a:prstGeom prst="rect">
            <a:avLst/>
          </a:prstGeom>
        </p:spPr>
      </p:pic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6AD9901D-BA16-4A4E-9DBB-BF613A817C8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91348" y="4747306"/>
            <a:ext cx="579123" cy="579123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55372F8C-8687-5643-9D92-71780984846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91348" y="5346423"/>
            <a:ext cx="579123" cy="579123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FA8BA16-D355-D349-92E3-9693FFA6ADA1}"/>
              </a:ext>
            </a:extLst>
          </p:cNvPr>
          <p:cNvSpPr/>
          <p:nvPr/>
        </p:nvSpPr>
        <p:spPr>
          <a:xfrm>
            <a:off x="1753700" y="4135644"/>
            <a:ext cx="697985" cy="697985"/>
          </a:xfrm>
          <a:prstGeom prst="ellipse">
            <a:avLst/>
          </a:prstGeom>
          <a:noFill/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AE81E44-47BF-C947-864E-406A9D7214BE}"/>
              </a:ext>
            </a:extLst>
          </p:cNvPr>
          <p:cNvSpPr/>
          <p:nvPr/>
        </p:nvSpPr>
        <p:spPr>
          <a:xfrm>
            <a:off x="2768674" y="4717866"/>
            <a:ext cx="697985" cy="697985"/>
          </a:xfrm>
          <a:prstGeom prst="ellipse">
            <a:avLst/>
          </a:prstGeom>
          <a:noFill/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1C1A921-ABE6-284D-A93B-470FF24A4A30}"/>
              </a:ext>
            </a:extLst>
          </p:cNvPr>
          <p:cNvSpPr/>
          <p:nvPr/>
        </p:nvSpPr>
        <p:spPr>
          <a:xfrm>
            <a:off x="3724399" y="5286991"/>
            <a:ext cx="697985" cy="697985"/>
          </a:xfrm>
          <a:prstGeom prst="ellipse">
            <a:avLst/>
          </a:prstGeom>
          <a:noFill/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CF1DC8-ACFE-FE40-BB0E-2F0C598FA177}"/>
              </a:ext>
            </a:extLst>
          </p:cNvPr>
          <p:cNvGrpSpPr/>
          <p:nvPr/>
        </p:nvGrpSpPr>
        <p:grpSpPr>
          <a:xfrm>
            <a:off x="4921454" y="3430368"/>
            <a:ext cx="3910885" cy="2490668"/>
            <a:chOff x="4921454" y="3430368"/>
            <a:chExt cx="3910885" cy="249066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83D875-AE48-F441-99DB-16E09594A7EA}"/>
                </a:ext>
              </a:extLst>
            </p:cNvPr>
            <p:cNvGrpSpPr/>
            <p:nvPr/>
          </p:nvGrpSpPr>
          <p:grpSpPr>
            <a:xfrm>
              <a:off x="5500578" y="5213949"/>
              <a:ext cx="697985" cy="697985"/>
              <a:chOff x="5475111" y="4628444"/>
              <a:chExt cx="697985" cy="69798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A207576-32C2-D246-B7DC-8A6E7E8A7D1B}"/>
                  </a:ext>
                </a:extLst>
              </p:cNvPr>
              <p:cNvSpPr/>
              <p:nvPr/>
            </p:nvSpPr>
            <p:spPr>
              <a:xfrm>
                <a:off x="5475111" y="4628444"/>
                <a:ext cx="697985" cy="697985"/>
              </a:xfrm>
              <a:prstGeom prst="ellipse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User">
                <a:extLst>
                  <a:ext uri="{FF2B5EF4-FFF2-40B4-BE49-F238E27FC236}">
                    <a16:creationId xmlns:a16="http://schemas.microsoft.com/office/drawing/2014/main" id="{9D7EE83D-BD5F-514D-85E0-45BFBC9D9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03073" y="4747306"/>
                <a:ext cx="442059" cy="442059"/>
              </a:xfrm>
              <a:prstGeom prst="rect">
                <a:avLst/>
              </a:prstGeom>
            </p:spPr>
          </p:pic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F0A65E-B356-1447-9B80-802AD5FCB84F}"/>
                </a:ext>
              </a:extLst>
            </p:cNvPr>
            <p:cNvSpPr/>
            <p:nvPr/>
          </p:nvSpPr>
          <p:spPr>
            <a:xfrm>
              <a:off x="7532355" y="5223051"/>
              <a:ext cx="697985" cy="697985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User">
              <a:extLst>
                <a:ext uri="{FF2B5EF4-FFF2-40B4-BE49-F238E27FC236}">
                  <a16:creationId xmlns:a16="http://schemas.microsoft.com/office/drawing/2014/main" id="{2E17AACC-3234-EF4D-A7C5-E4235875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660317" y="5341913"/>
              <a:ext cx="442059" cy="442059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60DA9D-9011-9141-8677-ACF5F2929750}"/>
                </a:ext>
              </a:extLst>
            </p:cNvPr>
            <p:cNvSpPr/>
            <p:nvPr/>
          </p:nvSpPr>
          <p:spPr>
            <a:xfrm>
              <a:off x="6457244" y="3430368"/>
              <a:ext cx="697985" cy="697985"/>
            </a:xfrm>
            <a:prstGeom prst="ellipse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4D2466E9-FA67-2E4D-BDCE-1824F440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6585206" y="3549230"/>
              <a:ext cx="442059" cy="442059"/>
            </a:xfrm>
            <a:prstGeom prst="rect">
              <a:avLst/>
            </a:prstGeom>
          </p:spPr>
        </p:pic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2F008EAD-C7EB-C54E-999D-03301B669A59}"/>
                </a:ext>
              </a:extLst>
            </p:cNvPr>
            <p:cNvCxnSpPr>
              <a:cxnSpLocks/>
              <a:stCxn id="15" idx="7"/>
              <a:endCxn id="19" idx="1"/>
            </p:cNvCxnSpPr>
            <p:nvPr/>
          </p:nvCxnSpPr>
          <p:spPr>
            <a:xfrm rot="16200000" flipH="1">
              <a:off x="6860908" y="4551604"/>
              <a:ext cx="9102" cy="1538228"/>
            </a:xfrm>
            <a:prstGeom prst="curvedConnector3">
              <a:avLst>
                <a:gd name="adj1" fmla="val -3634564"/>
              </a:avLst>
            </a:prstGeom>
            <a:ln w="28575">
              <a:solidFill>
                <a:schemeClr val="accent1"/>
              </a:solidFill>
              <a:prstDash val="sysDash"/>
              <a:headEnd w="sm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93577D66-9786-5246-BC37-9035C137DC76}"/>
                </a:ext>
              </a:extLst>
            </p:cNvPr>
            <p:cNvCxnSpPr>
              <a:cxnSpLocks/>
              <a:stCxn id="19" idx="3"/>
              <a:endCxn id="15" idx="5"/>
            </p:cNvCxnSpPr>
            <p:nvPr/>
          </p:nvCxnSpPr>
          <p:spPr>
            <a:xfrm rot="5400000" flipH="1">
              <a:off x="6860908" y="5045153"/>
              <a:ext cx="9102" cy="1538228"/>
            </a:xfrm>
            <a:prstGeom prst="curvedConnector3">
              <a:avLst>
                <a:gd name="adj1" fmla="val -3634564"/>
              </a:avLst>
            </a:prstGeom>
            <a:ln w="28575">
              <a:solidFill>
                <a:schemeClr val="accent2"/>
              </a:solidFill>
              <a:prstDash val="sysDash"/>
              <a:headEnd w="sm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DF1BAF7-E6DF-DC40-906A-201BBC74A695}"/>
                </a:ext>
              </a:extLst>
            </p:cNvPr>
            <p:cNvCxnSpPr>
              <a:cxnSpLocks/>
              <a:stCxn id="19" idx="0"/>
              <a:endCxn id="22" idx="5"/>
            </p:cNvCxnSpPr>
            <p:nvPr/>
          </p:nvCxnSpPr>
          <p:spPr>
            <a:xfrm flipH="1" flipV="1">
              <a:off x="7053011" y="4026135"/>
              <a:ext cx="828337" cy="119691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 descr="Home">
              <a:extLst>
                <a:ext uri="{FF2B5EF4-FFF2-40B4-BE49-F238E27FC236}">
                  <a16:creationId xmlns:a16="http://schemas.microsoft.com/office/drawing/2014/main" id="{599301D6-C5A3-B645-801D-48F71E292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4921454" y="5264279"/>
              <a:ext cx="579122" cy="579122"/>
            </a:xfrm>
            <a:prstGeom prst="rect">
              <a:avLst/>
            </a:prstGeom>
          </p:spPr>
        </p:pic>
        <p:pic>
          <p:nvPicPr>
            <p:cNvPr id="26" name="Graphic 25" descr="Car">
              <a:extLst>
                <a:ext uri="{FF2B5EF4-FFF2-40B4-BE49-F238E27FC236}">
                  <a16:creationId xmlns:a16="http://schemas.microsoft.com/office/drawing/2014/main" id="{153D8F61-3AEB-B749-86F8-06D0E29D0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8253217" y="5273380"/>
              <a:ext cx="579122" cy="579122"/>
            </a:xfrm>
            <a:prstGeom prst="rect">
              <a:avLst/>
            </a:prstGeom>
          </p:spPr>
        </p:pic>
        <p:pic>
          <p:nvPicPr>
            <p:cNvPr id="28" name="Graphic 27" descr="Diamond">
              <a:extLst>
                <a:ext uri="{FF2B5EF4-FFF2-40B4-BE49-F238E27FC236}">
                  <a16:creationId xmlns:a16="http://schemas.microsoft.com/office/drawing/2014/main" id="{2651C73E-03CD-CE48-B5A0-75E48E54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7171014" y="3494350"/>
              <a:ext cx="579123" cy="579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92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C7B4-267A-9C45-A603-B68742AF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Addable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504CF-4294-AC44-9BEF-FA87C9F4A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1760"/>
                <a:ext cx="8187972" cy="4795203"/>
              </a:xfrm>
            </p:spPr>
            <p:txBody>
              <a:bodyPr/>
              <a:lstStyle/>
              <a:p>
                <a:r>
                  <a:rPr lang="en-US" dirty="0"/>
                  <a:t>A subset of agents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/>
                    </a:solidFill>
                  </a:rPr>
                  <a:t>addable set </a:t>
                </a:r>
                <a:r>
                  <a:rPr lang="en-US" dirty="0"/>
                  <a:t>if:</a:t>
                </a:r>
              </a:p>
              <a:p>
                <a:pPr lvl="1"/>
                <a:r>
                  <a:rPr lang="en-US" sz="2800" dirty="0"/>
                  <a:t>there is no envy edge within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there is no edge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r>
                  <a:rPr lang="en-US" b="1" dirty="0"/>
                  <a:t>Solution:</a:t>
                </a:r>
                <a:r>
                  <a:rPr lang="en-US" dirty="0"/>
                  <a:t> add some cake to </a:t>
                </a:r>
                <a:br>
                  <a:rPr lang="en-US" dirty="0"/>
                </a:br>
                <a:r>
                  <a:rPr lang="en-US" dirty="0"/>
                  <a:t>agents in the addable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504CF-4294-AC44-9BEF-FA87C9F4A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1760"/>
                <a:ext cx="8187972" cy="4795203"/>
              </a:xfrm>
              <a:blipFill>
                <a:blip r:embed="rId2"/>
                <a:stretch>
                  <a:fillRect l="-1395" t="-2116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6999090-B763-5745-A000-CA567866E635}"/>
              </a:ext>
            </a:extLst>
          </p:cNvPr>
          <p:cNvGrpSpPr/>
          <p:nvPr/>
        </p:nvGrpSpPr>
        <p:grpSpPr>
          <a:xfrm>
            <a:off x="5596320" y="3580132"/>
            <a:ext cx="697985" cy="697985"/>
            <a:chOff x="5475111" y="4628444"/>
            <a:chExt cx="697985" cy="6979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8128155-6CD3-B94F-B8E1-0A6CC9FF4AE0}"/>
                </a:ext>
              </a:extLst>
            </p:cNvPr>
            <p:cNvSpPr/>
            <p:nvPr/>
          </p:nvSpPr>
          <p:spPr>
            <a:xfrm>
              <a:off x="5475111" y="4628444"/>
              <a:ext cx="697985" cy="697985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User">
              <a:extLst>
                <a:ext uri="{FF2B5EF4-FFF2-40B4-BE49-F238E27FC236}">
                  <a16:creationId xmlns:a16="http://schemas.microsoft.com/office/drawing/2014/main" id="{7F1CE799-0C75-5A4A-AF36-5C1657D9D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03073" y="4747306"/>
              <a:ext cx="442059" cy="442059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FB1EFA1-B054-CB4A-8273-60D1612C262D}"/>
              </a:ext>
            </a:extLst>
          </p:cNvPr>
          <p:cNvSpPr/>
          <p:nvPr/>
        </p:nvSpPr>
        <p:spPr>
          <a:xfrm>
            <a:off x="7628097" y="3589234"/>
            <a:ext cx="697985" cy="697985"/>
          </a:xfrm>
          <a:prstGeom prst="ellips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C6683ACF-C6B5-7A48-8709-D905AA66740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56059" y="3708096"/>
            <a:ext cx="442059" cy="442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73B713-156E-4E49-B2C5-7CDC8610E7A4}"/>
              </a:ext>
            </a:extLst>
          </p:cNvPr>
          <p:cNvSpPr/>
          <p:nvPr/>
        </p:nvSpPr>
        <p:spPr>
          <a:xfrm>
            <a:off x="6586853" y="2263179"/>
            <a:ext cx="697985" cy="697985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F2A23549-FA03-DB4F-BAC1-33810B8A25C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815" y="2382041"/>
            <a:ext cx="442059" cy="442059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62A7BE0-7167-8C48-B59D-CAA109B33040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 rot="16200000" flipH="1">
            <a:off x="6956650" y="2917787"/>
            <a:ext cx="9102" cy="1538228"/>
          </a:xfrm>
          <a:prstGeom prst="curvedConnector3">
            <a:avLst>
              <a:gd name="adj1" fmla="val -2146254"/>
            </a:avLst>
          </a:prstGeom>
          <a:ln w="28575">
            <a:solidFill>
              <a:schemeClr val="accent1"/>
            </a:solidFill>
            <a:prstDash val="sysDash"/>
            <a:headEnd w="sm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609CAB3-C362-F04E-B755-83A20FBBE91D}"/>
              </a:ext>
            </a:extLst>
          </p:cNvPr>
          <p:cNvCxnSpPr>
            <a:cxnSpLocks/>
            <a:stCxn id="7" idx="3"/>
            <a:endCxn id="5" idx="5"/>
          </p:cNvCxnSpPr>
          <p:nvPr/>
        </p:nvCxnSpPr>
        <p:spPr>
          <a:xfrm rot="5400000" flipH="1">
            <a:off x="6956650" y="3411336"/>
            <a:ext cx="9102" cy="1538228"/>
          </a:xfrm>
          <a:prstGeom prst="curvedConnector3">
            <a:avLst>
              <a:gd name="adj1" fmla="val -2022226"/>
            </a:avLst>
          </a:prstGeom>
          <a:ln w="28575">
            <a:solidFill>
              <a:schemeClr val="accent2"/>
            </a:solidFill>
            <a:prstDash val="sysDash"/>
            <a:headEnd w="sm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99DE1-EF07-8A48-B6CC-1AD24BCF1212}"/>
              </a:ext>
            </a:extLst>
          </p:cNvPr>
          <p:cNvCxnSpPr>
            <a:cxnSpLocks/>
            <a:stCxn id="7" idx="0"/>
            <a:endCxn id="9" idx="5"/>
          </p:cNvCxnSpPr>
          <p:nvPr/>
        </p:nvCxnSpPr>
        <p:spPr>
          <a:xfrm flipH="1" flipV="1">
            <a:off x="7182620" y="2858946"/>
            <a:ext cx="794470" cy="7302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6751B1-4134-7D48-AAF6-61133C00A717}"/>
              </a:ext>
            </a:extLst>
          </p:cNvPr>
          <p:cNvSpPr/>
          <p:nvPr/>
        </p:nvSpPr>
        <p:spPr>
          <a:xfrm>
            <a:off x="5008876" y="3263427"/>
            <a:ext cx="3947398" cy="1331393"/>
          </a:xfrm>
          <a:prstGeom prst="roundRect">
            <a:avLst>
              <a:gd name="adj" fmla="val 28787"/>
            </a:avLst>
          </a:prstGeom>
          <a:solidFill>
            <a:schemeClr val="accent4">
              <a:alpha val="33000"/>
            </a:schemeClr>
          </a:solidFill>
          <a:ln>
            <a:noFill/>
          </a:ln>
          <a:effectLst>
            <a:softEdge rad="762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2ACCBC8-21B6-0543-BBA5-C15385B306F9}"/>
              </a:ext>
            </a:extLst>
          </p:cNvPr>
          <p:cNvSpPr txBox="1">
            <a:spLocks/>
          </p:cNvSpPr>
          <p:nvPr/>
        </p:nvSpPr>
        <p:spPr>
          <a:xfrm>
            <a:off x="779286" y="5053803"/>
            <a:ext cx="7886700" cy="13313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</a:rPr>
              <a:t>Perfect allocation in cake cutting</a:t>
            </a:r>
            <a:r>
              <a:rPr lang="en-US" sz="2400" dirty="0">
                <a:solidFill>
                  <a:schemeClr val="accent1"/>
                </a:solidFill>
              </a:rPr>
              <a:t> [Alon, 1987]</a:t>
            </a:r>
          </a:p>
          <a:p>
            <a:pPr marL="0" indent="0">
              <a:buNone/>
            </a:pPr>
            <a:r>
              <a:rPr lang="en-US" sz="2400" dirty="0"/>
              <a:t>In a </a:t>
            </a:r>
            <a:r>
              <a:rPr lang="en-US" sz="2400" b="1" dirty="0"/>
              <a:t>perfect allocation</a:t>
            </a:r>
            <a:r>
              <a:rPr lang="en-US" sz="2400" dirty="0"/>
              <a:t>, every agent thinks all the pieces have the same value.</a:t>
            </a:r>
            <a:endParaRPr lang="en-US" dirty="0"/>
          </a:p>
        </p:txBody>
      </p:sp>
      <p:pic>
        <p:nvPicPr>
          <p:cNvPr id="17" name="Graphic 16" descr="Cake slice">
            <a:extLst>
              <a:ext uri="{FF2B5EF4-FFF2-40B4-BE49-F238E27FC236}">
                <a16:creationId xmlns:a16="http://schemas.microsoft.com/office/drawing/2014/main" id="{47A5D19E-8971-1242-9598-AF27D9CF31B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127566" y="4125609"/>
            <a:ext cx="358357" cy="358357"/>
          </a:xfrm>
          <a:prstGeom prst="rect">
            <a:avLst/>
          </a:prstGeom>
        </p:spPr>
      </p:pic>
      <p:pic>
        <p:nvPicPr>
          <p:cNvPr id="21" name="Graphic 20" descr="Cake slice">
            <a:extLst>
              <a:ext uri="{FF2B5EF4-FFF2-40B4-BE49-F238E27FC236}">
                <a16:creationId xmlns:a16="http://schemas.microsoft.com/office/drawing/2014/main" id="{2241D646-6F6E-3A46-A1AD-0EB2D32EAAA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466587" y="4123378"/>
            <a:ext cx="358357" cy="358357"/>
          </a:xfrm>
          <a:prstGeom prst="rect">
            <a:avLst/>
          </a:prstGeom>
        </p:spPr>
      </p:pic>
      <p:pic>
        <p:nvPicPr>
          <p:cNvPr id="22" name="Graphic 21" descr="Home">
            <a:extLst>
              <a:ext uri="{FF2B5EF4-FFF2-40B4-BE49-F238E27FC236}">
                <a16:creationId xmlns:a16="http://schemas.microsoft.com/office/drawing/2014/main" id="{7F04DAE7-AD46-634F-B4DF-B124609CC0A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008876" y="3605879"/>
            <a:ext cx="579122" cy="579122"/>
          </a:xfrm>
          <a:prstGeom prst="rect">
            <a:avLst/>
          </a:prstGeom>
        </p:spPr>
      </p:pic>
      <p:pic>
        <p:nvPicPr>
          <p:cNvPr id="23" name="Graphic 22" descr="Car">
            <a:extLst>
              <a:ext uri="{FF2B5EF4-FFF2-40B4-BE49-F238E27FC236}">
                <a16:creationId xmlns:a16="http://schemas.microsoft.com/office/drawing/2014/main" id="{1EE14A5E-28AB-1C47-BDB1-D20D536CD6F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351617" y="3639562"/>
            <a:ext cx="579122" cy="579122"/>
          </a:xfrm>
          <a:prstGeom prst="rect">
            <a:avLst/>
          </a:prstGeom>
        </p:spPr>
      </p:pic>
      <p:pic>
        <p:nvPicPr>
          <p:cNvPr id="24" name="Graphic 23" descr="Diamond">
            <a:extLst>
              <a:ext uri="{FF2B5EF4-FFF2-40B4-BE49-F238E27FC236}">
                <a16:creationId xmlns:a16="http://schemas.microsoft.com/office/drawing/2014/main" id="{316EB4C7-8833-AD43-BF8D-5712922F0800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302608" y="2310109"/>
            <a:ext cx="579123" cy="57912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E37C7-001E-D646-9F87-48347AD6B876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5951349" y="2858946"/>
            <a:ext cx="737722" cy="730288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8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14A6-706C-A143-B65B-739413FD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9704-AFB9-D64F-88EF-9CFBAAFA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1"/>
                </a:solidFill>
              </a:rPr>
              <a:t>envy cycle</a:t>
            </a:r>
            <a:r>
              <a:rPr lang="en-US" dirty="0"/>
              <a:t> is a </a:t>
            </a:r>
            <a:r>
              <a:rPr lang="en-US" b="1" dirty="0"/>
              <a:t>cycle</a:t>
            </a:r>
            <a:r>
              <a:rPr lang="en-US" dirty="0"/>
              <a:t> in the envy graph with at least one envy 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dirty="0">
                <a:solidFill>
                  <a:schemeClr val="accent1"/>
                </a:solidFill>
              </a:rPr>
              <a:t>envy-cycle elimination</a:t>
            </a:r>
          </a:p>
          <a:p>
            <a:pPr lvl="1"/>
            <a:r>
              <a:rPr lang="en-US" dirty="0"/>
              <a:t>assign each agent in the cycle the bundle it points to</a:t>
            </a:r>
          </a:p>
          <a:p>
            <a:pPr lvl="1"/>
            <a:r>
              <a:rPr lang="en-US" dirty="0"/>
              <a:t>at least one envy edge is removed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16F6D4-A2BD-4841-B663-9CDFDDA73FD9}"/>
              </a:ext>
            </a:extLst>
          </p:cNvPr>
          <p:cNvGrpSpPr/>
          <p:nvPr/>
        </p:nvGrpSpPr>
        <p:grpSpPr>
          <a:xfrm>
            <a:off x="2519408" y="3441700"/>
            <a:ext cx="697985" cy="697985"/>
            <a:chOff x="5475111" y="4628444"/>
            <a:chExt cx="697985" cy="6979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868B32-7448-4645-AC7D-E36E6EE0742B}"/>
                </a:ext>
              </a:extLst>
            </p:cNvPr>
            <p:cNvSpPr/>
            <p:nvPr/>
          </p:nvSpPr>
          <p:spPr>
            <a:xfrm>
              <a:off x="5475111" y="4628444"/>
              <a:ext cx="697985" cy="697985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User">
              <a:extLst>
                <a:ext uri="{FF2B5EF4-FFF2-40B4-BE49-F238E27FC236}">
                  <a16:creationId xmlns:a16="http://schemas.microsoft.com/office/drawing/2014/main" id="{D3B4C29A-DCDF-F64C-AEC3-371706AC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603073" y="4747306"/>
              <a:ext cx="442059" cy="442059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B071C5-A0E8-7845-9D25-B2AF64F891BB}"/>
              </a:ext>
            </a:extLst>
          </p:cNvPr>
          <p:cNvGrpSpPr/>
          <p:nvPr/>
        </p:nvGrpSpPr>
        <p:grpSpPr>
          <a:xfrm>
            <a:off x="5577616" y="3441700"/>
            <a:ext cx="697985" cy="697985"/>
            <a:chOff x="5577616" y="3441700"/>
            <a:chExt cx="697985" cy="6979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BDFB3EB-635C-4B46-B765-E5F5F8796435}"/>
                </a:ext>
              </a:extLst>
            </p:cNvPr>
            <p:cNvSpPr/>
            <p:nvPr/>
          </p:nvSpPr>
          <p:spPr>
            <a:xfrm>
              <a:off x="5577616" y="3441700"/>
              <a:ext cx="697985" cy="697985"/>
            </a:xfrm>
            <a:prstGeom prst="ellipse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6B7C57B9-9534-E54C-8306-475B96D9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705578" y="3560562"/>
              <a:ext cx="442059" cy="442059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7543686-6311-384E-A2EC-E06A452DE95B}"/>
              </a:ext>
            </a:extLst>
          </p:cNvPr>
          <p:cNvSpPr/>
          <p:nvPr/>
        </p:nvSpPr>
        <p:spPr>
          <a:xfrm>
            <a:off x="4083755" y="2112047"/>
            <a:ext cx="697985" cy="697985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A19ED0B0-3F7A-4049-98B6-ADD74BCF8B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11717" y="2230909"/>
            <a:ext cx="442059" cy="442059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6D46FBB-F9F6-5941-B33E-02A9B8B7912E}"/>
              </a:ext>
            </a:extLst>
          </p:cNvPr>
          <p:cNvCxnSpPr>
            <a:cxnSpLocks/>
            <a:stCxn id="14" idx="7"/>
            <a:endCxn id="6" idx="1"/>
          </p:cNvCxnSpPr>
          <p:nvPr/>
        </p:nvCxnSpPr>
        <p:spPr>
          <a:xfrm rot="5400000" flipH="1" flipV="1">
            <a:off x="4397504" y="2261589"/>
            <a:ext cx="12700" cy="2564659"/>
          </a:xfrm>
          <a:prstGeom prst="curvedConnector3">
            <a:avLst>
              <a:gd name="adj1" fmla="val 1071512"/>
            </a:avLst>
          </a:prstGeom>
          <a:ln w="28575">
            <a:solidFill>
              <a:schemeClr val="accent1"/>
            </a:solidFill>
            <a:prstDash val="sysDash"/>
            <a:headEnd w="sm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EABC08E-FB72-6948-AD70-209A8716F667}"/>
              </a:ext>
            </a:extLst>
          </p:cNvPr>
          <p:cNvCxnSpPr>
            <a:cxnSpLocks/>
            <a:stCxn id="6" idx="3"/>
            <a:endCxn id="14" idx="5"/>
          </p:cNvCxnSpPr>
          <p:nvPr/>
        </p:nvCxnSpPr>
        <p:spPr>
          <a:xfrm rot="5400000">
            <a:off x="4397505" y="2755138"/>
            <a:ext cx="12700" cy="2564659"/>
          </a:xfrm>
          <a:prstGeom prst="curvedConnector3">
            <a:avLst>
              <a:gd name="adj1" fmla="val 1271520"/>
            </a:avLst>
          </a:prstGeom>
          <a:ln w="28575">
            <a:solidFill>
              <a:schemeClr val="accent2"/>
            </a:solidFill>
            <a:prstDash val="sysDash"/>
            <a:headEnd w="sm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FADC24-FCE8-6340-B771-C7914DA8E0F8}"/>
              </a:ext>
            </a:extLst>
          </p:cNvPr>
          <p:cNvCxnSpPr>
            <a:cxnSpLocks/>
            <a:stCxn id="6" idx="0"/>
            <a:endCxn id="8" idx="5"/>
          </p:cNvCxnSpPr>
          <p:nvPr/>
        </p:nvCxnSpPr>
        <p:spPr>
          <a:xfrm flipH="1" flipV="1">
            <a:off x="4679522" y="2707814"/>
            <a:ext cx="1247087" cy="7338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621B4-9438-7A49-AB68-1846C7D3E2E1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2868401" y="2707814"/>
            <a:ext cx="1317572" cy="733886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Home">
            <a:extLst>
              <a:ext uri="{FF2B5EF4-FFF2-40B4-BE49-F238E27FC236}">
                <a16:creationId xmlns:a16="http://schemas.microsoft.com/office/drawing/2014/main" id="{BB5B7955-2513-E24C-BFAA-BEED0CDD641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3223846" y="3531470"/>
            <a:ext cx="518444" cy="518444"/>
          </a:xfrm>
          <a:prstGeom prst="rect">
            <a:avLst/>
          </a:prstGeom>
        </p:spPr>
      </p:pic>
      <p:pic>
        <p:nvPicPr>
          <p:cNvPr id="69" name="Graphic 68" descr="Diamond">
            <a:extLst>
              <a:ext uri="{FF2B5EF4-FFF2-40B4-BE49-F238E27FC236}">
                <a16:creationId xmlns:a16="http://schemas.microsoft.com/office/drawing/2014/main" id="{BE97B6F7-D688-4F41-9BCA-B96D44CAA33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4784621" y="2196322"/>
            <a:ext cx="518444" cy="518444"/>
          </a:xfrm>
          <a:prstGeom prst="rect">
            <a:avLst/>
          </a:prstGeom>
        </p:spPr>
      </p:pic>
      <p:pic>
        <p:nvPicPr>
          <p:cNvPr id="71" name="Graphic 70" descr="Car">
            <a:extLst>
              <a:ext uri="{FF2B5EF4-FFF2-40B4-BE49-F238E27FC236}">
                <a16:creationId xmlns:a16="http://schemas.microsoft.com/office/drawing/2014/main" id="{7ACE3C83-F085-584A-A7D0-DC0B3969A33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6282054" y="3560562"/>
            <a:ext cx="518444" cy="5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2.22222E-6 L 0.1717 -0.2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10023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023 L -0.32952 -0.004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-69"/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37 L 0.16875 0.19861 " pathEditMode="relative" ptsTypes="AA">
                                      <p:cBhvr>
                                        <p:cTn id="4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3761-8C0E-DC4E-A275-56EF4B01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EFM: Existence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84B29-9869-7A40-9E24-013083FB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761"/>
            <a:ext cx="7886700" cy="1384995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Key Lemma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In any envy graph, there exists </a:t>
            </a:r>
            <a:r>
              <a:rPr lang="en-US" b="1" dirty="0"/>
              <a:t>either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addable set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envy cycle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491DD-0376-2F42-8332-CF420D58B480}"/>
              </a:ext>
            </a:extLst>
          </p:cNvPr>
          <p:cNvSpPr/>
          <p:nvPr/>
        </p:nvSpPr>
        <p:spPr>
          <a:xfrm>
            <a:off x="628650" y="4300393"/>
            <a:ext cx="78866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Always make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Repeat until all resources are allocated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process will eventually terminate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allocation is always EFM</a:t>
            </a:r>
          </a:p>
        </p:txBody>
      </p:sp>
    </p:spTree>
    <p:extLst>
      <p:ext uri="{BB962C8B-B14F-4D97-AF65-F5344CB8AC3E}">
        <p14:creationId xmlns:p14="http://schemas.microsoft.com/office/powerpoint/2010/main" val="416030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2CC4-C249-8F47-9FC7-81BC3BA9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Existence of EFM: 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607C-7C71-8A4F-A66A-638380127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761"/>
            <a:ext cx="7886700" cy="2885440"/>
          </a:xfrm>
        </p:spPr>
        <p:txBody>
          <a:bodyPr/>
          <a:lstStyle/>
          <a:p>
            <a:r>
              <a:rPr lang="en-US" dirty="0"/>
              <a:t>A polynomial time algorithm if we have a </a:t>
            </a:r>
            <a:r>
              <a:rPr lang="en-US" dirty="0">
                <a:solidFill>
                  <a:schemeClr val="accent1"/>
                </a:solidFill>
              </a:rPr>
              <a:t>cake-cutting perfect allocation oracle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Perfect allocation </a:t>
            </a:r>
            <a:r>
              <a:rPr lang="en-US" dirty="0">
                <a:solidFill>
                  <a:schemeClr val="accent1"/>
                </a:solidFill>
              </a:rPr>
              <a:t>cannot be implemented </a:t>
            </a:r>
            <a:r>
              <a:rPr lang="en-US" dirty="0"/>
              <a:t>in the Robertson-Webb (RW) model in bounded time.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380DF-6807-4943-9394-3048EE6673B9}"/>
              </a:ext>
            </a:extLst>
          </p:cNvPr>
          <p:cNvSpPr txBox="1"/>
          <p:nvPr/>
        </p:nvSpPr>
        <p:spPr>
          <a:xfrm>
            <a:off x="628648" y="4876801"/>
            <a:ext cx="7886699" cy="130503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Open Question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 bounded EFM protocol in the RW model?</a:t>
            </a:r>
          </a:p>
        </p:txBody>
      </p:sp>
    </p:spTree>
    <p:extLst>
      <p:ext uri="{BB962C8B-B14F-4D97-AF65-F5344CB8AC3E}">
        <p14:creationId xmlns:p14="http://schemas.microsoft.com/office/powerpoint/2010/main" val="11782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413750" cy="864234"/>
          </a:xfrm>
        </p:spPr>
        <p:txBody>
          <a:bodyPr>
            <a:normAutofit/>
          </a:bodyPr>
          <a:lstStyle/>
          <a:p>
            <a:r>
              <a:rPr lang="en-US" dirty="0"/>
              <a:t>Divisible Resource – Cake Cutting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sz="2800" dirty="0">
                    <a:solidFill>
                      <a:schemeClr val="accent1"/>
                    </a:solidFill>
                  </a:rPr>
                  <a:t>Single heterogeneous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good, represented as [0, 1]</a:t>
                </a:r>
              </a:p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sz="2800" dirty="0"/>
                  <a:t>Set of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agents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𝑁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1,2,…,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r>
                  <a:rPr lang="en-US" sz="2800" dirty="0">
                    <a:solidFill>
                      <a:schemeClr val="accent1"/>
                    </a:solidFill>
                  </a:rPr>
                  <a:t>Piece of cake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𝑋</m:t>
                    </m:r>
                    <m:r>
                      <a:rPr lang="en-US" sz="2800" b="0" i="1" smtClean="0">
                        <a:latin typeface="Cambria Math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0, 1</m:t>
                        </m:r>
                      </m:e>
                    </m:d>
                    <m:r>
                      <a:rPr lang="en-US" sz="2800" b="0" i="0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sz="2800" dirty="0"/>
                  <a:t>a finite union of disjoint intervals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We want to find an </a:t>
                </a:r>
                <a:r>
                  <a:rPr lang="en-US" dirty="0">
                    <a:solidFill>
                      <a:schemeClr val="accent1"/>
                    </a:solidFill>
                  </a:rPr>
                  <a:t>allocation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piece of cake given to 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mutually disjoint,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buFont typeface="Arial" charset="0"/>
                  <a:buChar char="•"/>
                  <a:tabLst>
                    <a:tab pos="3101975" algn="l"/>
                  </a:tabLst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4A774DA-C03A-4F44-8CA2-478F6F7243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709" y="4686299"/>
            <a:ext cx="4158641" cy="1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2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FFA4-3753-5749-9633-5C38A06D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 of EFM: </a:t>
            </a:r>
            <a:r>
              <a:rPr lang="el-GR" dirty="0"/>
              <a:t>ε-</a:t>
            </a:r>
            <a:r>
              <a:rPr lang="en-SG" dirty="0"/>
              <a:t>EFM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8F72ED-61A9-A54E-9D95-1F1F28354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1762"/>
                <a:ext cx="7886700" cy="2783838"/>
              </a:xfrm>
              <a:noFill/>
              <a:ln w="1905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sz="2400" b="1" dirty="0">
                    <a:solidFill>
                      <a:schemeClr val="accent1"/>
                    </a:solidFill>
                  </a:rPr>
                  <a:t>ε-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Envy-free for mixed goods (</a:t>
                </a:r>
                <a:r>
                  <a:rPr lang="el-GR" sz="2400" b="1" dirty="0">
                    <a:solidFill>
                      <a:schemeClr val="accent1"/>
                    </a:solidFill>
                  </a:rPr>
                  <a:t>ε-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EFM)</a:t>
                </a:r>
                <a:r>
                  <a:rPr lang="en-US" dirty="0">
                    <a:solidFill>
                      <a:schemeClr val="accent1"/>
                    </a:solidFill>
                  </a:rPr>
                  <a:t/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/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SG" sz="2400" dirty="0"/>
                  <a:t>For any agents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SG" sz="2400" dirty="0"/>
                  <a:t>,</a:t>
                </a:r>
              </a:p>
              <a:p>
                <a:r>
                  <a:rPr lang="en-SG" sz="2400" dirty="0"/>
                  <a:t>if agent j’s bundle consists of only indivisible goods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−{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8F72ED-61A9-A54E-9D95-1F1F28354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1762"/>
                <a:ext cx="7886700" cy="2783838"/>
              </a:xfrm>
              <a:blipFill>
                <a:blip r:embed="rId2"/>
                <a:stretch>
                  <a:fillRect l="-1122" t="-3167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AA8700-EE80-1041-9DD3-6F97AADACB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342553"/>
                <a:ext cx="7886700" cy="1332108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Theorem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An </a:t>
                </a:r>
                <a:r>
                  <a:rPr lang="el-GR" sz="2400" dirty="0"/>
                  <a:t>ε-</a:t>
                </a:r>
                <a:r>
                  <a:rPr lang="en-US" sz="2400" dirty="0"/>
                  <a:t>EFM allocation can be found in time poly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in the RW model.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BAA8700-EE80-1041-9DD3-6F97AADAC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42553"/>
                <a:ext cx="7886700" cy="1332108"/>
              </a:xfrm>
              <a:prstGeom prst="rect">
                <a:avLst/>
              </a:prstGeom>
              <a:blipFill>
                <a:blip r:embed="rId3"/>
                <a:stretch>
                  <a:fillRect l="-801" t="-4630" b="-1852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DBEA81-CCAD-FD41-97DC-8C891F5AAFE6}"/>
                  </a:ext>
                </a:extLst>
              </p:cNvPr>
              <p:cNvSpPr/>
              <p:nvPr/>
            </p:nvSpPr>
            <p:spPr>
              <a:xfrm>
                <a:off x="628649" y="5703259"/>
                <a:ext cx="78866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 a trivial algorithm, because </a:t>
                </a:r>
                <a:r>
                  <a:rPr lang="el-GR" sz="2000" dirty="0"/>
                  <a:t>ε</a:t>
                </a:r>
                <a:r>
                  <a:rPr lang="en-US" sz="2000" dirty="0"/>
                  <a:t>-perfect allocation requires time exponential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DBEA81-CCAD-FD41-97DC-8C891F5AA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5703259"/>
                <a:ext cx="7886699" cy="707886"/>
              </a:xfrm>
              <a:prstGeom prst="rect">
                <a:avLst/>
              </a:prstGeom>
              <a:blipFill>
                <a:blip r:embed="rId4"/>
                <a:stretch>
                  <a:fillRect l="-482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6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17AE-4E4E-1A45-ABB8-39448E27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A16D-ED08-544E-BE60-DECBE465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goods: a unified setting in fair division</a:t>
            </a:r>
          </a:p>
          <a:p>
            <a:pPr lvl="1"/>
            <a:r>
              <a:rPr lang="en-US" dirty="0"/>
              <a:t>generalizes both divisible and indivisible setting</a:t>
            </a:r>
          </a:p>
          <a:p>
            <a:r>
              <a:rPr lang="en-US" dirty="0"/>
              <a:t>EFM: a new fairness notion for mixed goods</a:t>
            </a:r>
          </a:p>
          <a:p>
            <a:pPr lvl="1"/>
            <a:r>
              <a:rPr lang="en-US" dirty="0"/>
              <a:t>always exists</a:t>
            </a:r>
          </a:p>
          <a:p>
            <a:pPr lvl="1"/>
            <a:r>
              <a:rPr lang="en-US" dirty="0"/>
              <a:t>can be found in polynomial time (albeit with caveat)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Open Questions</a:t>
            </a:r>
          </a:p>
          <a:p>
            <a:pPr lvl="1"/>
            <a:r>
              <a:rPr lang="en-US" dirty="0"/>
              <a:t>Bounded EFM protocol in the RW model</a:t>
            </a:r>
          </a:p>
          <a:p>
            <a:pPr lvl="1"/>
            <a:r>
              <a:rPr lang="en-US" dirty="0"/>
              <a:t>EFM with efficiency considerations</a:t>
            </a:r>
          </a:p>
          <a:p>
            <a:pPr lvl="1"/>
            <a:r>
              <a:rPr lang="en-US" dirty="0"/>
              <a:t>fairness with both goods and </a:t>
            </a:r>
            <a:r>
              <a:rPr lang="en-US" dirty="0" smtClean="0"/>
              <a:t>chores</a:t>
            </a:r>
          </a:p>
          <a:p>
            <a:pPr lvl="2"/>
            <a:r>
              <a:rPr lang="en-US" dirty="0" smtClean="0"/>
              <a:t>A recent paper: Aziz, </a:t>
            </a:r>
            <a:r>
              <a:rPr lang="en-US" dirty="0" err="1" smtClean="0"/>
              <a:t>Caragiannis</a:t>
            </a:r>
            <a:r>
              <a:rPr lang="en-US" dirty="0" smtClean="0"/>
              <a:t>, Igarashi and Walsh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Fair allocation of indivisible goods and chores. </a:t>
            </a:r>
            <a:r>
              <a:rPr lang="en-US" dirty="0" smtClean="0"/>
              <a:t>JAAMAS 2022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1E490-981B-CC4C-AEFD-EC161DFA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DEB8-FACF-DF45-B9C2-32469BDB6C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5A057-DA8A-0248-A9E7-64B06419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D2D42-D12E-FE4C-ACDF-D9361899A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640" t="15269" r="5921" b="40758"/>
          <a:stretch/>
        </p:blipFill>
        <p:spPr>
          <a:xfrm>
            <a:off x="860614" y="1163895"/>
            <a:ext cx="7524272" cy="2104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E50D97-677A-F741-B7A4-22DA6F6A58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934" t="13753" r="65794" b="44661"/>
          <a:stretch/>
        </p:blipFill>
        <p:spPr>
          <a:xfrm>
            <a:off x="2634486" y="3478695"/>
            <a:ext cx="1550837" cy="1789501"/>
          </a:xfrm>
          <a:prstGeom prst="rect">
            <a:avLst/>
          </a:prstGeom>
        </p:spPr>
      </p:pic>
      <p:pic>
        <p:nvPicPr>
          <p:cNvPr id="1026" name="Picture 2" descr="Over 90 Free Check Mark Vectors - Pixabay">
            <a:extLst>
              <a:ext uri="{FF2B5EF4-FFF2-40B4-BE49-F238E27FC236}">
                <a16:creationId xmlns:a16="http://schemas.microsoft.com/office/drawing/2014/main" id="{ABB6D39C-5F21-9144-A283-33C7FF87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34" y="3478695"/>
            <a:ext cx="1435289" cy="140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D5A216-FD8C-824F-9661-6D32CBCC1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737" t="13753" r="40991" b="44661"/>
          <a:stretch/>
        </p:blipFill>
        <p:spPr>
          <a:xfrm>
            <a:off x="4622750" y="3478695"/>
            <a:ext cx="1550838" cy="1789501"/>
          </a:xfrm>
          <a:prstGeom prst="rect">
            <a:avLst/>
          </a:prstGeom>
        </p:spPr>
      </p:pic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5140A40F-1DAF-1444-A6FA-3B6A3FFDDCBD}"/>
              </a:ext>
            </a:extLst>
          </p:cNvPr>
          <p:cNvSpPr/>
          <p:nvPr/>
        </p:nvSpPr>
        <p:spPr>
          <a:xfrm>
            <a:off x="4271054" y="3187769"/>
            <a:ext cx="2281031" cy="2311718"/>
          </a:xfrm>
          <a:prstGeom prst="horizontalScroll">
            <a:avLst/>
          </a:prstGeom>
          <a:noFill/>
          <a:ln w="63500">
            <a:solidFill>
              <a:srgbClr val="FFD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264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8247-451D-4CCF-9A3E-D862C22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>
                <a:solidFill>
                  <a:schemeClr val="tx1"/>
                </a:solidFill>
              </a:rPr>
              <a:t>Chores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HK" dirty="0">
                    <a:solidFill>
                      <a:schemeClr val="tx1"/>
                    </a:solidFill>
                  </a:rPr>
                  <a:t> A set of </a:t>
                </a:r>
                <a:r>
                  <a:rPr lang="en-US" dirty="0">
                    <a:solidFill>
                      <a:srgbClr val="0070C0"/>
                    </a:solidFill>
                  </a:rPr>
                  <a:t>in</a:t>
                </a:r>
                <a:r>
                  <a:rPr lang="en-HK" dirty="0">
                    <a:solidFill>
                      <a:srgbClr val="0070C0"/>
                    </a:solidFill>
                  </a:rPr>
                  <a:t>divisible chores (bads)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HK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HK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 and a group of</a:t>
                </a:r>
                <a:r>
                  <a:rPr lang="en-HK" dirty="0">
                    <a:solidFill>
                      <a:srgbClr val="0070C0"/>
                    </a:solidFill>
                  </a:rPr>
                  <a:t> </a:t>
                </a:r>
                <a:r>
                  <a:rPr lang="en-HK" dirty="0">
                    <a:solidFill>
                      <a:srgbClr val="C00000"/>
                    </a:solidFill>
                  </a:rPr>
                  <a:t>agents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HK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HK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>
                    <a:solidFill>
                      <a:srgbClr val="C00000"/>
                    </a:solidFill>
                  </a:rPr>
                  <a:t>.</a:t>
                </a:r>
              </a:p>
              <a:p>
                <a:pPr lvl="1"/>
                <a:r>
                  <a:rPr lang="en-HK" sz="1350" dirty="0">
                    <a:solidFill>
                      <a:srgbClr val="FF0000"/>
                    </a:solidFill>
                  </a:rPr>
                  <a:t>Cost</a:t>
                </a:r>
                <a:r>
                  <a:rPr lang="en-HK" sz="1350" dirty="0"/>
                  <a:t> </a:t>
                </a:r>
                <a:r>
                  <a:rPr lang="en-HK" sz="1350" dirty="0">
                    <a:solidFill>
                      <a:srgbClr val="FF0000"/>
                    </a:solidFill>
                  </a:rPr>
                  <a:t>function</a:t>
                </a:r>
                <a:r>
                  <a:rPr lang="en-HK" sz="1350" dirty="0"/>
                  <a:t> of agent </a:t>
                </a:r>
                <a14:m>
                  <m:oMath xmlns:m="http://schemas.openxmlformats.org/officeDocument/2006/math">
                    <m:r>
                      <a:rPr lang="en-HK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HK" sz="135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HK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HK" sz="1350" dirty="0"/>
                  <a:t>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1350" dirty="0"/>
                  <a:t>’s cost for receiving item set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sz="1350" dirty="0"/>
                  <a:t>.</a:t>
                </a:r>
              </a:p>
              <a:p>
                <a:pPr lvl="1"/>
                <a:r>
                  <a:rPr lang="en-HK" sz="1350" dirty="0"/>
                  <a:t>Additive </a:t>
                </a:r>
                <a:r>
                  <a:rPr lang="en-HK" sz="1350" u="sng" dirty="0">
                    <a:solidFill>
                      <a:srgbClr val="0070C0"/>
                    </a:solidFill>
                  </a:rPr>
                  <a:t>valuation</a:t>
                </a:r>
                <a:r>
                  <a:rPr lang="en-HK" sz="1350" dirty="0"/>
                  <a:t> function: </a:t>
                </a:r>
              </a:p>
              <a:p>
                <a:pPr lvl="2"/>
                <a:r>
                  <a:rPr lang="en-HK" sz="1050" dirty="0"/>
                  <a:t>Each agent </a:t>
                </a:r>
                <a14:m>
                  <m:oMath xmlns:m="http://schemas.openxmlformats.org/officeDocument/2006/math">
                    <m:r>
                      <a:rPr lang="en-HK" sz="10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10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sz="10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HK" sz="1050" dirty="0"/>
                  <a:t> </a:t>
                </a:r>
                <a:r>
                  <a:rPr lang="en-HK" sz="1050" dirty="0">
                    <a:solidFill>
                      <a:srgbClr val="FF0000"/>
                    </a:solidFill>
                  </a:rPr>
                  <a:t>has cost / disutility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HK" sz="10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1050" dirty="0">
                    <a:solidFill>
                      <a:srgbClr val="FF0000"/>
                    </a:solidFill>
                  </a:rPr>
                  <a:t> </a:t>
                </a:r>
                <a:r>
                  <a:rPr lang="en-HK" sz="1050" dirty="0"/>
                  <a:t>on item </a:t>
                </a:r>
                <a14:m>
                  <m:oMath xmlns:m="http://schemas.openxmlformats.org/officeDocument/2006/math">
                    <m:r>
                      <a:rPr lang="en-HK" sz="105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sz="10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sz="105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HK" sz="105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HK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HK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10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sz="10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sz="105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HK" sz="10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sz="105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sz="105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sz="1050" dirty="0"/>
                  <a:t>, for </a:t>
                </a:r>
                <a14:m>
                  <m:oMath xmlns:m="http://schemas.openxmlformats.org/officeDocument/2006/math">
                    <m:r>
                      <a:rPr lang="en-HK" sz="105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sz="105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HK" sz="105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HK" dirty="0">
                  <a:solidFill>
                    <a:schemeClr val="tx1"/>
                  </a:solidFill>
                </a:endParaRPr>
              </a:p>
              <a:p>
                <a:r>
                  <a:rPr lang="en-HK" dirty="0">
                    <a:solidFill>
                      <a:schemeClr val="tx1"/>
                    </a:solidFill>
                  </a:rPr>
                  <a:t>An </a:t>
                </a:r>
                <a:r>
                  <a:rPr lang="en-HK" b="1" dirty="0">
                    <a:solidFill>
                      <a:schemeClr val="tx1"/>
                    </a:solidFill>
                  </a:rPr>
                  <a:t>allocation</a:t>
                </a:r>
                <a:r>
                  <a:rPr lang="en-HK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HK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 is a </a:t>
                </a:r>
                <a:r>
                  <a:rPr lang="en-HK" dirty="0">
                    <a:solidFill>
                      <a:srgbClr val="0070C0"/>
                    </a:solidFill>
                  </a:rPr>
                  <a:t>partition of </a:t>
                </a:r>
                <a14:m>
                  <m:oMath xmlns:m="http://schemas.openxmlformats.org/officeDocument/2006/math">
                    <m:r>
                      <a:rPr lang="en-HK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>
                    <a:solidFill>
                      <a:srgbClr val="0070C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HK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>
                    <a:solidFill>
                      <a:srgbClr val="0070C0"/>
                    </a:solidFill>
                  </a:rPr>
                  <a:t> bundles.</a:t>
                </a:r>
                <a:endParaRPr lang="en-HK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HK" sz="1350" dirty="0"/>
                  <a:t>Agent </a:t>
                </a:r>
                <a14:m>
                  <m:oMath xmlns:m="http://schemas.openxmlformats.org/officeDocument/2006/math">
                    <m:r>
                      <a:rPr lang="en-HK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1350" dirty="0"/>
                  <a:t> receives bundle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1350" dirty="0"/>
                  <a:t>, and has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HK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HK" dirty="0">
                  <a:solidFill>
                    <a:schemeClr val="tx1"/>
                  </a:solidFill>
                </a:endParaRPr>
              </a:p>
              <a:p>
                <a:pPr lvl="1"/>
                <a:endParaRPr lang="en-HK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HK" dirty="0">
                    <a:solidFill>
                      <a:srgbClr val="FF0000"/>
                    </a:solidFill>
                  </a:rPr>
                  <a:t>Similar with goods?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673" b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E1B3A-9F9D-5F43-BAD4-3D134925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8247-451D-4CCF-9A3E-D862C22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smtClean="0">
                <a:solidFill>
                  <a:schemeClr val="tx1"/>
                </a:solidFill>
              </a:rPr>
              <a:t>Chores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Traditional Objectives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Utilitarian</a:t>
                </a:r>
                <a:r>
                  <a:rPr lang="en-US" dirty="0">
                    <a:solidFill>
                      <a:schemeClr val="tx1"/>
                    </a:solidFill>
                  </a:rPr>
                  <a:t> Objective (efficiency): minimize the total cost (aka social cost)</a:t>
                </a:r>
              </a:p>
              <a:p>
                <a:pPr marL="150876" lvl="1" indent="0" algn="ctr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𝑆𝑜𝑐𝑖𝑎𝑙𝐶𝑜𝑠𝑡</m:t>
                    </m:r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Egalitarian</a:t>
                </a:r>
                <a:r>
                  <a:rPr lang="en-US" dirty="0">
                    <a:solidFill>
                      <a:schemeClr val="tx1"/>
                    </a:solidFill>
                  </a:rPr>
                  <a:t> Objective (fairness): minimize the maximum cost </a:t>
                </a:r>
              </a:p>
              <a:p>
                <a:pPr marL="1508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𝑜𝑠𝑡</m:t>
                      </m:r>
                      <m:d>
                        <m:dPr>
                          <m:ctrlP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HK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HK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HK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HK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HK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HK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HK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HK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not just focus on the </a:t>
                </a:r>
                <a:r>
                  <a:rPr lang="en-US" dirty="0">
                    <a:solidFill>
                      <a:schemeClr val="tx1"/>
                    </a:solidFill>
                  </a:rPr>
                  <a:t>Egalitarian Objective?</a:t>
                </a:r>
              </a:p>
              <a:p>
                <a:pPr lvl="2"/>
                <a:r>
                  <a:rPr lang="en-US" sz="1200" dirty="0"/>
                  <a:t>Different people have different perspectives (cost functions) on Egalitarian Objective.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E6C0E-B793-2E40-8FF6-9C24A1E1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The Study on </a:t>
            </a:r>
            <a:r>
              <a:rPr lang="en-US" dirty="0">
                <a:solidFill>
                  <a:schemeClr val="tx1"/>
                </a:solidFill>
              </a:rPr>
              <a:t>Fair Allocations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Two main problems:</a:t>
            </a:r>
          </a:p>
          <a:p>
            <a:pPr lvl="1"/>
            <a:r>
              <a:rPr lang="en-US" sz="1350" dirty="0"/>
              <a:t>Conceptual work: to measure fairness</a:t>
            </a:r>
          </a:p>
          <a:p>
            <a:pPr lvl="1"/>
            <a:r>
              <a:rPr lang="en-US" sz="1350" dirty="0"/>
              <a:t>Algorithmic work: to compute fair allocations</a:t>
            </a:r>
          </a:p>
          <a:p>
            <a:r>
              <a:rPr lang="en-US" b="1" dirty="0">
                <a:solidFill>
                  <a:schemeClr val="tx1"/>
                </a:solidFill>
              </a:rPr>
              <a:t>Research area that intersects with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Computer Science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Mathematics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Social Science and Economics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651126" y="2552848"/>
            <a:ext cx="1546412" cy="1546412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/>
          </a:p>
        </p:txBody>
      </p:sp>
      <p:sp>
        <p:nvSpPr>
          <p:cNvPr id="8" name="Oval 7"/>
          <p:cNvSpPr/>
          <p:nvPr/>
        </p:nvSpPr>
        <p:spPr>
          <a:xfrm>
            <a:off x="6136566" y="3326054"/>
            <a:ext cx="1546412" cy="1546412"/>
          </a:xfrm>
          <a:prstGeom prst="ellipse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5165686" y="3326054"/>
            <a:ext cx="1546412" cy="1546412"/>
          </a:xfrm>
          <a:prstGeom prst="ellipse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6130777" y="2851541"/>
            <a:ext cx="5309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>
                <a:solidFill>
                  <a:srgbClr val="FFFFFF"/>
                </a:solidFill>
              </a:rPr>
              <a:t>CS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5057" y="3938810"/>
            <a:ext cx="87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Math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22699" y="3862332"/>
            <a:ext cx="6923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FFFF"/>
                </a:solidFill>
              </a:rPr>
              <a:t>SoS</a:t>
            </a:r>
            <a:endParaRPr lang="en-US" sz="2400" b="1" dirty="0">
              <a:solidFill>
                <a:srgbClr val="FFFFFF"/>
              </a:solidFill>
            </a:endParaRPr>
          </a:p>
          <a:p>
            <a:r>
              <a:rPr lang="en-US" sz="2400" b="1" dirty="0">
                <a:solidFill>
                  <a:srgbClr val="FFFFFF"/>
                </a:solidFill>
              </a:rPr>
              <a:t>Eco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D7DDF-54E9-FA40-B1D9-0EA922A5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56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3A9A-DCDC-4EDA-A0FD-25C3372E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Fairness Notions</a:t>
            </a:r>
            <a:endParaRPr lang="en-HK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A3FBC1-376D-487D-9EF8-B8E5D3EF6A0D}"/>
              </a:ext>
            </a:extLst>
          </p:cNvPr>
          <p:cNvGrpSpPr/>
          <p:nvPr/>
        </p:nvGrpSpPr>
        <p:grpSpPr>
          <a:xfrm>
            <a:off x="2419298" y="2818536"/>
            <a:ext cx="1444337" cy="1533864"/>
            <a:chOff x="2843645" y="2691245"/>
            <a:chExt cx="1925782" cy="20451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BC86FE-81EA-4717-9F1B-B86EAA33E4A8}"/>
                </a:ext>
              </a:extLst>
            </p:cNvPr>
            <p:cNvSpPr txBox="1"/>
            <p:nvPr/>
          </p:nvSpPr>
          <p:spPr>
            <a:xfrm>
              <a:off x="2843645" y="4336287"/>
              <a:ext cx="1925782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HK" sz="1350" b="1" dirty="0"/>
                <a:t>Proportional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6D4-5D6A-4D5A-89D1-56FDAFC86A76}"/>
                </a:ext>
              </a:extLst>
            </p:cNvPr>
            <p:cNvSpPr/>
            <p:nvPr/>
          </p:nvSpPr>
          <p:spPr>
            <a:xfrm>
              <a:off x="3068782" y="2691245"/>
              <a:ext cx="1475509" cy="147550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b="1" dirty="0">
                  <a:solidFill>
                    <a:schemeClr val="bg1"/>
                  </a:solidFill>
                </a:rPr>
                <a:t>PROP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97C300-E510-4B94-8B20-765A6A0A4286}"/>
              </a:ext>
            </a:extLst>
          </p:cNvPr>
          <p:cNvGrpSpPr/>
          <p:nvPr/>
        </p:nvGrpSpPr>
        <p:grpSpPr>
          <a:xfrm>
            <a:off x="756337" y="2818536"/>
            <a:ext cx="1444337" cy="1533864"/>
            <a:chOff x="7581899" y="2691245"/>
            <a:chExt cx="1925782" cy="20451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59A087-E718-40A9-9E26-7FCA131EFF95}"/>
                </a:ext>
              </a:extLst>
            </p:cNvPr>
            <p:cNvSpPr txBox="1"/>
            <p:nvPr/>
          </p:nvSpPr>
          <p:spPr>
            <a:xfrm>
              <a:off x="7581899" y="4336287"/>
              <a:ext cx="1925782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HK" sz="1350" b="1" dirty="0"/>
                <a:t>Envy-Free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AF7260-B3FF-4313-8B88-466F2226105F}"/>
                </a:ext>
              </a:extLst>
            </p:cNvPr>
            <p:cNvSpPr/>
            <p:nvPr/>
          </p:nvSpPr>
          <p:spPr>
            <a:xfrm>
              <a:off x="7807036" y="2691245"/>
              <a:ext cx="1475509" cy="147550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2100" b="1" dirty="0">
                  <a:solidFill>
                    <a:schemeClr val="bg1"/>
                  </a:solidFill>
                </a:rPr>
                <a:t>EF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95783B-D358-1C46-802A-4B271B66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25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8247-451D-4CCF-9A3E-D862C22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Solution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601" y="1532771"/>
                <a:ext cx="7749376" cy="441082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Envy-free (EF) </a:t>
                </a:r>
                <a:r>
                  <a:rPr lang="en-US" dirty="0">
                    <a:solidFill>
                      <a:schemeClr val="tx1"/>
                    </a:solidFill>
                  </a:rPr>
                  <a:t>if for any two agents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Proportional (PROP) </a:t>
                </a:r>
                <a:r>
                  <a:rPr lang="en-US" dirty="0">
                    <a:solidFill>
                      <a:schemeClr val="tx1"/>
                    </a:solidFill>
                  </a:rPr>
                  <a:t>if for any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Observation 1. </a:t>
                </a:r>
                <a:r>
                  <a:rPr lang="en-US" dirty="0">
                    <a:solidFill>
                      <a:schemeClr val="tx1"/>
                    </a:solidFill>
                  </a:rPr>
                  <a:t>An EF allocation is also PROP.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Observation 2. </a:t>
                </a:r>
                <a:r>
                  <a:rPr lang="en-US" dirty="0">
                    <a:solidFill>
                      <a:schemeClr val="tx1"/>
                    </a:solidFill>
                  </a:rPr>
                  <a:t>A/n EF/PROP allocation may not exist.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 far everything is still similar to goods, except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-Proportional (PROP),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601" y="1532771"/>
                <a:ext cx="7749376" cy="4410829"/>
              </a:xfrm>
              <a:blipFill>
                <a:blip r:embed="rId2"/>
                <a:stretch>
                  <a:fillRect l="-787" t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AADB6-C7FB-1644-A4B3-0F797D8A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8247-451D-4CCF-9A3E-D862C22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Relaxations for EF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1376" y="1559085"/>
                <a:ext cx="7623974" cy="447332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HK" i="1" dirty="0">
                    <a:solidFill>
                      <a:schemeClr val="tx1"/>
                    </a:solidFill>
                  </a:rPr>
                  <a:t>“The envy between two agents can be eliminated after </a:t>
                </a:r>
                <a:r>
                  <a:rPr lang="en-HK" i="1" dirty="0">
                    <a:solidFill>
                      <a:srgbClr val="FF0000"/>
                    </a:solidFill>
                  </a:rPr>
                  <a:t>removing an item</a:t>
                </a:r>
                <a:r>
                  <a:rPr lang="en-HK" i="1" dirty="0">
                    <a:solidFill>
                      <a:schemeClr val="tx1"/>
                    </a:solidFill>
                  </a:rPr>
                  <a:t>.”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Envy-free up to one item (EF1)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∖{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:r>
                  <a:rPr lang="en-US" dirty="0">
                    <a:solidFill>
                      <a:srgbClr val="0070C0"/>
                    </a:solidFill>
                  </a:rPr>
                  <a:t>SOME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any two agents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50876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“SOME”: We can remove the largest item.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Envy-free up to any item (EFX)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∖{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:r>
                  <a:rPr lang="en-US" dirty="0">
                    <a:solidFill>
                      <a:srgbClr val="0070C0"/>
                    </a:solidFill>
                  </a:rPr>
                  <a:t>ANY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any two agents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50876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“ANY”: We need to remove the smallest item.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Observation 3: </a:t>
                </a:r>
                <a:r>
                  <a:rPr lang="en-US" dirty="0">
                    <a:solidFill>
                      <a:schemeClr val="tx1"/>
                    </a:solidFill>
                  </a:rPr>
                  <a:t>An EFX allocation is also EF1.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Brief Summary:</a:t>
                </a:r>
              </a:p>
              <a:p>
                <a:pPr lvl="1"/>
                <a:r>
                  <a:rPr lang="en-US" b="1" dirty="0">
                    <a:solidFill>
                      <a:srgbClr val="0070C0"/>
                    </a:solidFill>
                  </a:rPr>
                  <a:t>Known Results</a:t>
                </a:r>
                <a:r>
                  <a:rPr lang="en-US" dirty="0">
                    <a:solidFill>
                      <a:schemeClr val="tx1"/>
                    </a:solidFill>
                  </a:rPr>
                  <a:t>: Existence of EF1 allocations</a:t>
                </a:r>
              </a:p>
              <a:p>
                <a:pPr lvl="1"/>
                <a:r>
                  <a:rPr lang="en-US" b="1" dirty="0">
                    <a:solidFill>
                      <a:srgbClr val="0070C0"/>
                    </a:solidFill>
                  </a:rPr>
                  <a:t>Open Problems</a:t>
                </a:r>
                <a:r>
                  <a:rPr lang="en-US" dirty="0">
                    <a:solidFill>
                      <a:schemeClr val="tx1"/>
                    </a:solidFill>
                  </a:rPr>
                  <a:t>: Existence and approximation of EFX allocations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82DA0-E7AD-46B7-BEE1-3DEDADD5A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1376" y="1559085"/>
                <a:ext cx="7623974" cy="4473324"/>
              </a:xfrm>
              <a:blipFill>
                <a:blip r:embed="rId2"/>
                <a:stretch>
                  <a:fillRect l="-799" t="-1499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5D9D2-3783-864B-9330-A418A996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1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8247-451D-4CCF-9A3E-D862C22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82DA0-E7AD-46B7-BEE1-3DEDADD5A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954" y="1634737"/>
            <a:ext cx="7468806" cy="38205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Round Robin (Draft Algorithm)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Each agent takes turns to select a smallest item (in her own perspective).</a:t>
            </a:r>
          </a:p>
        </p:txBody>
      </p:sp>
      <p:pic>
        <p:nvPicPr>
          <p:cNvPr id="38" name="Graphic 37" descr="Monster with solid fill">
            <a:extLst>
              <a:ext uri="{FF2B5EF4-FFF2-40B4-BE49-F238E27FC236}">
                <a16:creationId xmlns:a16="http://schemas.microsoft.com/office/drawing/2014/main" id="{35425404-5463-9E4C-96EA-BCB1B20018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86877" y="4329129"/>
            <a:ext cx="540000" cy="540000"/>
          </a:xfrm>
          <a:prstGeom prst="rect">
            <a:avLst/>
          </a:prstGeom>
        </p:spPr>
      </p:pic>
      <p:pic>
        <p:nvPicPr>
          <p:cNvPr id="39" name="Graphic 38" descr="Monster with solid fill">
            <a:extLst>
              <a:ext uri="{FF2B5EF4-FFF2-40B4-BE49-F238E27FC236}">
                <a16:creationId xmlns:a16="http://schemas.microsoft.com/office/drawing/2014/main" id="{5C489AD0-DC95-6942-89BA-DB4DE8BCE5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86877" y="3543300"/>
            <a:ext cx="540000" cy="540000"/>
          </a:xfrm>
          <a:prstGeom prst="rect">
            <a:avLst/>
          </a:prstGeom>
        </p:spPr>
      </p:pic>
      <p:pic>
        <p:nvPicPr>
          <p:cNvPr id="40" name="Graphic 39" descr="Fresh Laundry with solid fill">
            <a:extLst>
              <a:ext uri="{FF2B5EF4-FFF2-40B4-BE49-F238E27FC236}">
                <a16:creationId xmlns:a16="http://schemas.microsoft.com/office/drawing/2014/main" id="{60E21E48-0CD7-E848-B631-F8650022A2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73503" y="3159000"/>
            <a:ext cx="540000" cy="540000"/>
          </a:xfrm>
          <a:prstGeom prst="rect">
            <a:avLst/>
          </a:prstGeom>
        </p:spPr>
      </p:pic>
      <p:pic>
        <p:nvPicPr>
          <p:cNvPr id="41" name="Graphic 40" descr="Mop and bucket with solid fill">
            <a:extLst>
              <a:ext uri="{FF2B5EF4-FFF2-40B4-BE49-F238E27FC236}">
                <a16:creationId xmlns:a16="http://schemas.microsoft.com/office/drawing/2014/main" id="{DA399F2D-8F92-314E-888C-7804083DD7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918417" y="3159000"/>
            <a:ext cx="540000" cy="540000"/>
          </a:xfrm>
          <a:prstGeom prst="rect">
            <a:avLst/>
          </a:prstGeom>
        </p:spPr>
      </p:pic>
      <p:pic>
        <p:nvPicPr>
          <p:cNvPr id="42" name="Graphic 41" descr="Books with solid fill">
            <a:extLst>
              <a:ext uri="{FF2B5EF4-FFF2-40B4-BE49-F238E27FC236}">
                <a16:creationId xmlns:a16="http://schemas.microsoft.com/office/drawing/2014/main" id="{5EAF8EB4-545A-4D42-897F-DF8572CD7CA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228590" y="3197100"/>
            <a:ext cx="540000" cy="540000"/>
          </a:xfrm>
          <a:prstGeom prst="rect">
            <a:avLst/>
          </a:prstGeom>
        </p:spPr>
      </p:pic>
      <p:pic>
        <p:nvPicPr>
          <p:cNvPr id="43" name="Graphic 42" descr="Fresh Laundry with solid fill">
            <a:extLst>
              <a:ext uri="{FF2B5EF4-FFF2-40B4-BE49-F238E27FC236}">
                <a16:creationId xmlns:a16="http://schemas.microsoft.com/office/drawing/2014/main" id="{DD34CACD-1C2D-304E-BB7F-BFC77207F9A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19223" y="3879599"/>
            <a:ext cx="540000" cy="540000"/>
          </a:xfrm>
          <a:prstGeom prst="rect">
            <a:avLst/>
          </a:prstGeom>
        </p:spPr>
      </p:pic>
      <p:pic>
        <p:nvPicPr>
          <p:cNvPr id="44" name="Graphic 43" descr="Mop and bucket with solid fill">
            <a:extLst>
              <a:ext uri="{FF2B5EF4-FFF2-40B4-BE49-F238E27FC236}">
                <a16:creationId xmlns:a16="http://schemas.microsoft.com/office/drawing/2014/main" id="{BA9EF67F-4323-0D45-A4D3-F7FED73C4D1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964137" y="3879599"/>
            <a:ext cx="540000" cy="540000"/>
          </a:xfrm>
          <a:prstGeom prst="rect">
            <a:avLst/>
          </a:prstGeom>
        </p:spPr>
      </p:pic>
      <p:pic>
        <p:nvPicPr>
          <p:cNvPr id="45" name="Graphic 44" descr="Books with solid fill">
            <a:extLst>
              <a:ext uri="{FF2B5EF4-FFF2-40B4-BE49-F238E27FC236}">
                <a16:creationId xmlns:a16="http://schemas.microsoft.com/office/drawing/2014/main" id="{E5E1EAD4-1807-7346-B8A2-C818534193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274310" y="3917699"/>
            <a:ext cx="540000" cy="540000"/>
          </a:xfrm>
          <a:prstGeom prst="rect">
            <a:avLst/>
          </a:prstGeom>
        </p:spPr>
      </p:pic>
      <p:pic>
        <p:nvPicPr>
          <p:cNvPr id="46" name="Graphic 45" descr="Fresh Laundry with solid fill">
            <a:extLst>
              <a:ext uri="{FF2B5EF4-FFF2-40B4-BE49-F238E27FC236}">
                <a16:creationId xmlns:a16="http://schemas.microsoft.com/office/drawing/2014/main" id="{A1C5CFA6-D825-6846-8F63-C0A0D8A611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88590" y="4599129"/>
            <a:ext cx="540000" cy="540000"/>
          </a:xfrm>
          <a:prstGeom prst="rect">
            <a:avLst/>
          </a:prstGeom>
        </p:spPr>
      </p:pic>
      <p:pic>
        <p:nvPicPr>
          <p:cNvPr id="47" name="Graphic 46" descr="Mop and bucket with solid fill">
            <a:extLst>
              <a:ext uri="{FF2B5EF4-FFF2-40B4-BE49-F238E27FC236}">
                <a16:creationId xmlns:a16="http://schemas.microsoft.com/office/drawing/2014/main" id="{1C27CEA3-05FC-154E-A2A3-6E08F549B4E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033503" y="4599129"/>
            <a:ext cx="540000" cy="540000"/>
          </a:xfrm>
          <a:prstGeom prst="rect">
            <a:avLst/>
          </a:prstGeom>
        </p:spPr>
      </p:pic>
      <p:pic>
        <p:nvPicPr>
          <p:cNvPr id="48" name="Graphic 47" descr="Books with solid fill">
            <a:extLst>
              <a:ext uri="{FF2B5EF4-FFF2-40B4-BE49-F238E27FC236}">
                <a16:creationId xmlns:a16="http://schemas.microsoft.com/office/drawing/2014/main" id="{4743BC50-942D-D548-AD35-1BFD2878CFF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343677" y="4637229"/>
            <a:ext cx="540000" cy="54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0DAB4-718B-D243-9755-2095ACAD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 0.01944 L -0.39127 0.07523 " pathEditMode="relative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8 0.01064 L -0.39414 0.08634 " pathEditMode="relative" ptsTypes="AA">
                                      <p:cBhvr>
                                        <p:cTn id="1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81 L -0.31315 -0.20069 " pathEditMode="relative" ptsTypes="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1551 L -0.36901 0.22245 " pathEditMode="relative" ptsTypes="AA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2 -0.00602 L -0.28008 -0.06227 " pathEditMode="relative" ptsTypes="AA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1134 L -0.2793 -0.04514 " pathEditMode="relative" ptsTypes="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0.0199 L -0.25338 0.07639 " pathEditMode="relative" ptsTypes="AA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1042 L -0.25169 0.09329 " pathEditMode="relative" ptsTypes="AA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671 L -0.14752 -0.20648 " pathEditMode="relative" ptsTypes="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Each agent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/>
                  <a:t> has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valuation function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sz="2800" dirty="0"/>
                  <a:t>which satisfies: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688285" y="3508169"/>
            <a:ext cx="2173357" cy="2955170"/>
            <a:chOff x="609600" y="3276600"/>
            <a:chExt cx="2173357" cy="2955170"/>
          </a:xfrm>
        </p:grpSpPr>
        <p:sp>
          <p:nvSpPr>
            <p:cNvPr id="14" name="Rectangular Callout 13"/>
            <p:cNvSpPr/>
            <p:nvPr/>
          </p:nvSpPr>
          <p:spPr>
            <a:xfrm>
              <a:off x="1197720" y="3276600"/>
              <a:ext cx="1131570" cy="449339"/>
            </a:xfrm>
            <a:prstGeom prst="wedgeRectCallout">
              <a:avLst>
                <a:gd name="adj1" fmla="val -39913"/>
                <a:gd name="adj2" fmla="val 1557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" y="4227444"/>
              <a:ext cx="2173357" cy="4108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47308" y="4227444"/>
              <a:ext cx="462722" cy="4108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5769" y="4227444"/>
              <a:ext cx="247043" cy="4108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ular Callout 2"/>
                <p:cNvSpPr/>
                <p:nvPr/>
              </p:nvSpPr>
              <p:spPr>
                <a:xfrm>
                  <a:off x="711175" y="4990382"/>
                  <a:ext cx="564733" cy="388471"/>
                </a:xfrm>
                <a:prstGeom prst="wedgeRectCallout">
                  <a:avLst>
                    <a:gd name="adj1" fmla="val 48881"/>
                    <a:gd name="adj2" fmla="val -13038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ular Callout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75" y="4990382"/>
                  <a:ext cx="564733" cy="388471"/>
                </a:xfrm>
                <a:prstGeom prst="wedgeRectCallout">
                  <a:avLst>
                    <a:gd name="adj1" fmla="val 48881"/>
                    <a:gd name="adj2" fmla="val -130384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ular Callout 9"/>
                <p:cNvSpPr/>
                <p:nvPr/>
              </p:nvSpPr>
              <p:spPr>
                <a:xfrm>
                  <a:off x="2205769" y="5035235"/>
                  <a:ext cx="577188" cy="388471"/>
                </a:xfrm>
                <a:prstGeom prst="wedgeRectCallout">
                  <a:avLst>
                    <a:gd name="adj1" fmla="val -27434"/>
                    <a:gd name="adj2" fmla="val -14019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ular Callout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769" y="5035235"/>
                  <a:ext cx="577188" cy="388471"/>
                </a:xfrm>
                <a:prstGeom prst="wedgeRectCallout">
                  <a:avLst>
                    <a:gd name="adj1" fmla="val -27434"/>
                    <a:gd name="adj2" fmla="val -140192"/>
                  </a:avLst>
                </a:prstGeom>
                <a:blipFill>
                  <a:blip r:embed="rId5"/>
                  <a:stretch>
                    <a:fillRect b="-8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ular Callout 12"/>
                <p:cNvSpPr/>
                <p:nvPr/>
              </p:nvSpPr>
              <p:spPr>
                <a:xfrm>
                  <a:off x="1197720" y="3276600"/>
                  <a:ext cx="1131570" cy="449339"/>
                </a:xfrm>
                <a:prstGeom prst="wedgeRectCallout">
                  <a:avLst>
                    <a:gd name="adj1" fmla="val 45385"/>
                    <a:gd name="adj2" fmla="val 1557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charset="0"/>
                          </a:rPr>
                          <m:t>𝛼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ular Callout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720" y="3276600"/>
                  <a:ext cx="1131570" cy="449339"/>
                </a:xfrm>
                <a:prstGeom prst="wedgeRectCallout">
                  <a:avLst>
                    <a:gd name="adj1" fmla="val 45385"/>
                    <a:gd name="adj2" fmla="val 15577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1120412" y="5770105"/>
              <a:ext cx="128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Additive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92996" y="3508169"/>
            <a:ext cx="2173357" cy="2955170"/>
            <a:chOff x="3478696" y="3276600"/>
            <a:chExt cx="2173357" cy="2955170"/>
          </a:xfrm>
        </p:grpSpPr>
        <p:sp>
          <p:nvSpPr>
            <p:cNvPr id="7" name="Rectangle 6"/>
            <p:cNvSpPr/>
            <p:nvPr/>
          </p:nvSpPr>
          <p:spPr>
            <a:xfrm>
              <a:off x="3478696" y="4227444"/>
              <a:ext cx="2173357" cy="4108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ular Callout 14"/>
                <p:cNvSpPr/>
                <p:nvPr/>
              </p:nvSpPr>
              <p:spPr>
                <a:xfrm>
                  <a:off x="4349012" y="3276600"/>
                  <a:ext cx="432723" cy="449339"/>
                </a:xfrm>
                <a:prstGeom prst="wedgeRectCallout">
                  <a:avLst>
                    <a:gd name="adj1" fmla="val -3224"/>
                    <a:gd name="adj2" fmla="val 14729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Rectangular Callout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012" y="3276600"/>
                  <a:ext cx="432723" cy="449339"/>
                </a:xfrm>
                <a:prstGeom prst="wedgeRectCallout">
                  <a:avLst>
                    <a:gd name="adj1" fmla="val -3224"/>
                    <a:gd name="adj2" fmla="val 147291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3704400" y="5770105"/>
              <a:ext cx="17219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Normalized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62092" y="3508169"/>
            <a:ext cx="2173357" cy="2955170"/>
            <a:chOff x="6347792" y="3276600"/>
            <a:chExt cx="2173357" cy="2955170"/>
          </a:xfrm>
        </p:grpSpPr>
        <p:sp>
          <p:nvSpPr>
            <p:cNvPr id="8" name="Rectangle 7"/>
            <p:cNvSpPr/>
            <p:nvPr/>
          </p:nvSpPr>
          <p:spPr>
            <a:xfrm>
              <a:off x="6347792" y="4227444"/>
              <a:ext cx="2173357" cy="4108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19900" y="4227444"/>
              <a:ext cx="1295400" cy="4108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10500" y="4227443"/>
              <a:ext cx="304800" cy="410817"/>
            </a:xfrm>
            <a:prstGeom prst="rect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accent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ular Callout 17"/>
                <p:cNvSpPr/>
                <p:nvPr/>
              </p:nvSpPr>
              <p:spPr>
                <a:xfrm>
                  <a:off x="7228260" y="3276600"/>
                  <a:ext cx="478680" cy="449339"/>
                </a:xfrm>
                <a:prstGeom prst="wedgeRectCallout">
                  <a:avLst>
                    <a:gd name="adj1" fmla="val -26139"/>
                    <a:gd name="adj2" fmla="val 1557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ular Callou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260" y="3276600"/>
                  <a:ext cx="478680" cy="449339"/>
                </a:xfrm>
                <a:prstGeom prst="wedgeRectCallout">
                  <a:avLst>
                    <a:gd name="adj1" fmla="val -26139"/>
                    <a:gd name="adj2" fmla="val 155770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ular Callout 18"/>
                <p:cNvSpPr/>
                <p:nvPr/>
              </p:nvSpPr>
              <p:spPr>
                <a:xfrm>
                  <a:off x="7337896" y="5035235"/>
                  <a:ext cx="734640" cy="388471"/>
                </a:xfrm>
                <a:prstGeom prst="wedgeRectCallout">
                  <a:avLst>
                    <a:gd name="adj1" fmla="val 36215"/>
                    <a:gd name="adj2" fmla="val -14019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charset="0"/>
                          </a:rPr>
                          <m:t>𝜆𝛼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ular Callout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896" y="5035235"/>
                  <a:ext cx="734640" cy="388471"/>
                </a:xfrm>
                <a:prstGeom prst="wedgeRectCallout">
                  <a:avLst>
                    <a:gd name="adj1" fmla="val 36215"/>
                    <a:gd name="adj2" fmla="val -14019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6770538" y="5770105"/>
              <a:ext cx="13278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Divisible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5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0C02019-8FBA-B140-B7D1-5EDA8D681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9278" y="1628159"/>
                <a:ext cx="7567482" cy="38271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Round Robin (Draft Algorithm)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Each agent takes turns to select a smallest item (in her own perspective).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But it only works for additive valuations (cost functions):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Envy-cycle Elimination Algorithm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smarter greedy algorithm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Select the </a:t>
                </a:r>
                <a:r>
                  <a:rPr lang="en-US" dirty="0">
                    <a:solidFill>
                      <a:srgbClr val="FF0000"/>
                    </a:solidFill>
                  </a:rPr>
                  <a:t>biggest beneficiary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to get an item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0C02019-8FBA-B140-B7D1-5EDA8D681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9278" y="1628159"/>
                <a:ext cx="7567482" cy="3827174"/>
              </a:xfrm>
              <a:blipFill>
                <a:blip r:embed="rId2"/>
                <a:stretch>
                  <a:fillRect l="-805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E7AB5-4B66-2D4C-B3D6-EDEC651F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0C02019-8FBA-B140-B7D1-5EDA8D681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357" y="1470277"/>
                <a:ext cx="8359837" cy="440425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Envy-cycle Elimination Algorithm</a:t>
                </a:r>
              </a:p>
              <a:p>
                <a:pPr lvl="1"/>
                <a:r>
                  <a:rPr lang="en-US" sz="2400" dirty="0"/>
                  <a:t>Select the </a:t>
                </a:r>
                <a:r>
                  <a:rPr lang="en-HK" sz="2400" dirty="0">
                    <a:solidFill>
                      <a:srgbClr val="0070C0"/>
                    </a:solidFill>
                  </a:rPr>
                  <a:t>agent who does not envy others </a:t>
                </a:r>
                <a:r>
                  <a:rPr lang="en-US" sz="2400" dirty="0"/>
                  <a:t>to get an item</a:t>
                </a:r>
              </a:p>
              <a:p>
                <a:pPr marL="150876" lvl="1" indent="0">
                  <a:buNone/>
                </a:pPr>
                <a:r>
                  <a:rPr lang="en-US" sz="2400" dirty="0" smtClean="0"/>
                  <a:t>E.g</a:t>
                </a:r>
                <a:r>
                  <a:rPr lang="en-US" sz="2400" dirty="0"/>
                  <a:t>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does </a:t>
                </a:r>
                <a:r>
                  <a:rPr lang="en-US" altLang="zh-CN" sz="2400" dirty="0" smtClean="0"/>
                  <a:t>not </a:t>
                </a:r>
                <a:r>
                  <a:rPr lang="en-US" sz="2400" dirty="0" smtClean="0"/>
                  <a:t>envy </a:t>
                </a:r>
                <a:r>
                  <a:rPr lang="en-US" sz="2400" dirty="0"/>
                  <a:t>others,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 marL="150876" lvl="1" indent="0">
                  <a:buNone/>
                </a:pPr>
                <a:r>
                  <a:rPr lang="en-US" sz="2400" dirty="0"/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obtains another item,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150876" lvl="1" indent="0">
                  <a:buNone/>
                </a:pPr>
                <a:r>
                  <a:rPr lang="en-US" sz="2400" dirty="0"/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})=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/>
                  <a:t>does </a:t>
                </a:r>
                <a:r>
                  <a:rPr lang="en-US" altLang="zh-CN" sz="2400" smtClean="0"/>
                  <a:t>not </a:t>
                </a:r>
                <a:r>
                  <a:rPr lang="en-US" sz="2400" smtClean="0"/>
                  <a:t>envy </a:t>
                </a:r>
                <a:r>
                  <a:rPr lang="en-US" sz="2400" dirty="0"/>
                  <a:t>others for more than one item</a:t>
                </a:r>
              </a:p>
              <a:p>
                <a:pPr marL="150876" lvl="1" indent="0">
                  <a:buNone/>
                </a:pPr>
                <a:endParaRPr lang="en-US" sz="2400" dirty="0"/>
              </a:p>
              <a:p>
                <a:pPr lvl="1"/>
                <a:r>
                  <a:rPr lang="en-US" sz="2400" dirty="0"/>
                  <a:t>Q: Is there always such a person? </a:t>
                </a:r>
              </a:p>
              <a:p>
                <a:pPr marL="150876" lvl="1" indent="0">
                  <a:buNone/>
                </a:pPr>
                <a:r>
                  <a:rPr lang="en-US" sz="2400" dirty="0"/>
                  <a:t>        In A’s perspective B is biggest beneficiary, while in B’s perspective A is biggest beneficiary</a:t>
                </a:r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0C02019-8FBA-B140-B7D1-5EDA8D681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357" y="1470277"/>
                <a:ext cx="8359837" cy="4404250"/>
              </a:xfrm>
              <a:blipFill>
                <a:blip r:embed="rId2"/>
                <a:stretch>
                  <a:fillRect l="-1312" t="-2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B8134-6DF9-6145-8A30-631EFEBC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2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676" t="-8163" r="-5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676" t="-8163" r="-4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721" t="-8163" r="-304762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8163" r="-2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8163" r="-1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0000" t="-8163" r="-2703" b="-3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108163" r="-60202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208163" r="-602027" b="-1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308163" r="-602027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5E06C04-C8C6-FB44-ADAF-23B085A802E5}"/>
              </a:ext>
            </a:extLst>
          </p:cNvPr>
          <p:cNvSpPr/>
          <p:nvPr/>
        </p:nvSpPr>
        <p:spPr>
          <a:xfrm>
            <a:off x="2443930" y="27446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4AC313-3CD3-D749-8210-A85BFA872A09}"/>
              </a:ext>
            </a:extLst>
          </p:cNvPr>
          <p:cNvSpPr/>
          <p:nvPr/>
        </p:nvSpPr>
        <p:spPr>
          <a:xfrm>
            <a:off x="3339815" y="303276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126113-79F2-F54C-883C-CDC9EDD1646B}"/>
              </a:ext>
            </a:extLst>
          </p:cNvPr>
          <p:cNvSpPr/>
          <p:nvPr/>
        </p:nvSpPr>
        <p:spPr>
          <a:xfrm>
            <a:off x="6039307" y="304382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F928C3-6941-E546-A07E-25DC648E08E1}"/>
              </a:ext>
            </a:extLst>
          </p:cNvPr>
          <p:cNvSpPr/>
          <p:nvPr/>
        </p:nvSpPr>
        <p:spPr>
          <a:xfrm>
            <a:off x="5139658" y="275622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55A176-5614-314E-A7AE-437ADB4761DE}"/>
              </a:ext>
            </a:extLst>
          </p:cNvPr>
          <p:cNvSpPr/>
          <p:nvPr/>
        </p:nvSpPr>
        <p:spPr>
          <a:xfrm>
            <a:off x="4242618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F2723-8200-9D44-804B-03B8A8D2744E}"/>
              </a:ext>
            </a:extLst>
          </p:cNvPr>
          <p:cNvSpPr/>
          <p:nvPr/>
        </p:nvSpPr>
        <p:spPr>
          <a:xfrm>
            <a:off x="6962869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767322D-6F01-B843-AB54-156E7FDB08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628" y="4049479"/>
                <a:ext cx="3353546" cy="1369832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 dirty="0">
                    <a:solidFill>
                      <a:schemeClr val="tx1"/>
                    </a:solidFill>
                  </a:rPr>
                  <a:t>Envy Graph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Each agent is a node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envies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350" dirty="0">
                    <a:solidFill>
                      <a:schemeClr val="tx1"/>
                    </a:solidFill>
                  </a:rPr>
                  <a:t>[</a:t>
                </a:r>
                <a:r>
                  <a:rPr lang="en-US" sz="1350" dirty="0" smtClean="0">
                    <a:solidFill>
                      <a:schemeClr val="tx1"/>
                    </a:solidFill>
                  </a:rPr>
                  <a:t>BSV</a:t>
                </a:r>
                <a:r>
                  <a:rPr lang="en-US" sz="1350" dirty="0">
                    <a:solidFill>
                      <a:schemeClr val="tx1"/>
                    </a:solidFill>
                  </a:rPr>
                  <a:t>, 2021]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767322D-6F01-B843-AB54-156E7FDB0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628" y="4049479"/>
                <a:ext cx="3353546" cy="1369832"/>
              </a:xfrm>
              <a:prstGeom prst="rect">
                <a:avLst/>
              </a:prstGeom>
              <a:blipFill>
                <a:blip r:embed="rId3"/>
                <a:stretch>
                  <a:fillRect l="-545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051176F-3B76-D44F-9EC1-9BE638F4D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4902"/>
          <a:stretch/>
        </p:blipFill>
        <p:spPr>
          <a:xfrm>
            <a:off x="5566826" y="3751503"/>
            <a:ext cx="2060547" cy="17846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53B51-233D-964D-AC53-292F175F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676" t="-8163" r="-5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676" t="-8163" r="-4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721" t="-8163" r="-304762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8163" r="-2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8163" r="-1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0000" t="-8163" r="-2703" b="-3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108163" r="-60202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208163" r="-602027" b="-1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308163" r="-602027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5E06C04-C8C6-FB44-ADAF-23B085A802E5}"/>
              </a:ext>
            </a:extLst>
          </p:cNvPr>
          <p:cNvSpPr/>
          <p:nvPr/>
        </p:nvSpPr>
        <p:spPr>
          <a:xfrm>
            <a:off x="2443930" y="27446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4AC313-3CD3-D749-8210-A85BFA872A09}"/>
              </a:ext>
            </a:extLst>
          </p:cNvPr>
          <p:cNvSpPr/>
          <p:nvPr/>
        </p:nvSpPr>
        <p:spPr>
          <a:xfrm>
            <a:off x="3339815" y="303276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126113-79F2-F54C-883C-CDC9EDD1646B}"/>
              </a:ext>
            </a:extLst>
          </p:cNvPr>
          <p:cNvSpPr/>
          <p:nvPr/>
        </p:nvSpPr>
        <p:spPr>
          <a:xfrm>
            <a:off x="6047665" y="304382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F928C3-6941-E546-A07E-25DC648E08E1}"/>
              </a:ext>
            </a:extLst>
          </p:cNvPr>
          <p:cNvSpPr/>
          <p:nvPr/>
        </p:nvSpPr>
        <p:spPr>
          <a:xfrm>
            <a:off x="5139658" y="275622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55A176-5614-314E-A7AE-437ADB4761DE}"/>
              </a:ext>
            </a:extLst>
          </p:cNvPr>
          <p:cNvSpPr/>
          <p:nvPr/>
        </p:nvSpPr>
        <p:spPr>
          <a:xfrm>
            <a:off x="4231557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F2723-8200-9D44-804B-03B8A8D2744E}"/>
              </a:ext>
            </a:extLst>
          </p:cNvPr>
          <p:cNvSpPr/>
          <p:nvPr/>
        </p:nvSpPr>
        <p:spPr>
          <a:xfrm>
            <a:off x="6956812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A3FC02-9E6B-FD4F-88D0-E5D764B1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4902"/>
          <a:stretch/>
        </p:blipFill>
        <p:spPr>
          <a:xfrm>
            <a:off x="5566826" y="3751503"/>
            <a:ext cx="2060547" cy="17846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2E1E408-1E68-6F4A-A0A9-011FCA5C9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8862" y="4115415"/>
                <a:ext cx="4189006" cy="1188720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 dirty="0">
                    <a:solidFill>
                      <a:schemeClr val="tx1"/>
                    </a:solidFill>
                  </a:rPr>
                  <a:t>Envy Graph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</a:rPr>
                  <a:t>An </a:t>
                </a:r>
                <a:r>
                  <a:rPr lang="en-US" sz="1200" dirty="0">
                    <a:solidFill>
                      <a:srgbClr val="0070C0"/>
                    </a:solidFill>
                  </a:rPr>
                  <a:t>envy-free</a:t>
                </a:r>
                <a:r>
                  <a:rPr lang="en-US" sz="1200" dirty="0">
                    <a:solidFill>
                      <a:schemeClr val="tx1"/>
                    </a:solidFill>
                  </a:rPr>
                  <a:t> agent is a node with no outgoing edges</a:t>
                </a:r>
              </a:p>
              <a:p>
                <a:pPr lvl="1"/>
                <a:r>
                  <a:rPr lang="en-US" sz="1200" dirty="0">
                    <a:solidFill>
                      <a:srgbClr val="FF0000"/>
                    </a:solidFill>
                  </a:rPr>
                  <a:t>No envy-free agent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</a:rPr>
                  <a:t> There is a cycle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</a:rPr>
                  <a:t>Redistributing the bundles along the cycle!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2E1E408-1E68-6F4A-A0A9-011FCA5C9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862" y="4115415"/>
                <a:ext cx="4189006" cy="1188720"/>
              </a:xfrm>
              <a:prstGeom prst="rect">
                <a:avLst/>
              </a:prstGeom>
              <a:blipFill>
                <a:blip r:embed="rId4"/>
                <a:stretch>
                  <a:fillRect l="-291"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4BAB6-DD14-FE4B-BFDA-D3A779E3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676" t="-8163" r="-5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676" t="-8163" r="-4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721" t="-8163" r="-304762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8163" r="-2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8163" r="-1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0000" t="-8163" r="-2703" b="-3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108163" r="-60202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208163" r="-602027" b="-1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308163" r="-602027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5E06C04-C8C6-FB44-ADAF-23B085A802E5}"/>
              </a:ext>
            </a:extLst>
          </p:cNvPr>
          <p:cNvSpPr/>
          <p:nvPr/>
        </p:nvSpPr>
        <p:spPr>
          <a:xfrm>
            <a:off x="2443930" y="27446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4AC313-3CD3-D749-8210-A85BFA872A09}"/>
              </a:ext>
            </a:extLst>
          </p:cNvPr>
          <p:cNvSpPr/>
          <p:nvPr/>
        </p:nvSpPr>
        <p:spPr>
          <a:xfrm>
            <a:off x="3339815" y="303276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126113-79F2-F54C-883C-CDC9EDD1646B}"/>
              </a:ext>
            </a:extLst>
          </p:cNvPr>
          <p:cNvSpPr/>
          <p:nvPr/>
        </p:nvSpPr>
        <p:spPr>
          <a:xfrm>
            <a:off x="6050368" y="304382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F928C3-6941-E546-A07E-25DC648E08E1}"/>
              </a:ext>
            </a:extLst>
          </p:cNvPr>
          <p:cNvSpPr/>
          <p:nvPr/>
        </p:nvSpPr>
        <p:spPr>
          <a:xfrm>
            <a:off x="5139658" y="275622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55A176-5614-314E-A7AE-437ADB4761DE}"/>
              </a:ext>
            </a:extLst>
          </p:cNvPr>
          <p:cNvSpPr/>
          <p:nvPr/>
        </p:nvSpPr>
        <p:spPr>
          <a:xfrm>
            <a:off x="4231557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F2723-8200-9D44-804B-03B8A8D2744E}"/>
              </a:ext>
            </a:extLst>
          </p:cNvPr>
          <p:cNvSpPr/>
          <p:nvPr/>
        </p:nvSpPr>
        <p:spPr>
          <a:xfrm>
            <a:off x="6961450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A3FC02-9E6B-FD4F-88D0-E5D764B1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4902"/>
          <a:stretch/>
        </p:blipFill>
        <p:spPr>
          <a:xfrm>
            <a:off x="383926" y="3759904"/>
            <a:ext cx="2060547" cy="178467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5006AE-B04E-2049-B8C2-968B76E093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197" r="3878" b="4068"/>
          <a:stretch/>
        </p:blipFill>
        <p:spPr>
          <a:xfrm>
            <a:off x="4951925" y="3789459"/>
            <a:ext cx="1841343" cy="18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AF5777B6-F85C-F740-8C5C-128FDDD480F8}"/>
                  </a:ext>
                </a:extLst>
              </p:cNvPr>
              <p:cNvSpPr/>
              <p:nvPr/>
            </p:nvSpPr>
            <p:spPr>
              <a:xfrm>
                <a:off x="2565532" y="4501187"/>
                <a:ext cx="2353211" cy="57518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Resolving cycle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AF5777B6-F85C-F740-8C5C-128FDDD48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32" y="4501187"/>
                <a:ext cx="2353211" cy="575187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Free Thumbs Up Images, Download Free Thumbs Up Images png images, Free  ClipArts on Clipart Library">
            <a:extLst>
              <a:ext uri="{FF2B5EF4-FFF2-40B4-BE49-F238E27FC236}">
                <a16:creationId xmlns:a16="http://schemas.microsoft.com/office/drawing/2014/main" id="{BB51623D-14F5-3A46-8EEA-21CD216C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83" y="4011864"/>
            <a:ext cx="128401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DFD18-3561-494F-8F11-07829651783F}"/>
              </a:ext>
            </a:extLst>
          </p:cNvPr>
          <p:cNvSpPr txBox="1"/>
          <p:nvPr/>
        </p:nvSpPr>
        <p:spPr>
          <a:xfrm>
            <a:off x="7525608" y="5294472"/>
            <a:ext cx="903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For Goods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333E5C-20D3-454D-BD65-240778F2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676" t="-8163" r="-5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676" t="-8163" r="-4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721" t="-8163" r="-304762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8163" r="-2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8163" r="-1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0000" t="-8163" r="-2703" b="-3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108163" r="-60202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208163" r="-602027" b="-1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308163" r="-602027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5E06C04-C8C6-FB44-ADAF-23B085A802E5}"/>
              </a:ext>
            </a:extLst>
          </p:cNvPr>
          <p:cNvSpPr/>
          <p:nvPr/>
        </p:nvSpPr>
        <p:spPr>
          <a:xfrm>
            <a:off x="2443930" y="27446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4AC313-3CD3-D749-8210-A85BFA872A09}"/>
              </a:ext>
            </a:extLst>
          </p:cNvPr>
          <p:cNvSpPr/>
          <p:nvPr/>
        </p:nvSpPr>
        <p:spPr>
          <a:xfrm>
            <a:off x="3339815" y="332099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126113-79F2-F54C-883C-CDC9EDD1646B}"/>
              </a:ext>
            </a:extLst>
          </p:cNvPr>
          <p:cNvSpPr/>
          <p:nvPr/>
        </p:nvSpPr>
        <p:spPr>
          <a:xfrm>
            <a:off x="6050368" y="3332053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F928C3-6941-E546-A07E-25DC648E08E1}"/>
              </a:ext>
            </a:extLst>
          </p:cNvPr>
          <p:cNvSpPr/>
          <p:nvPr/>
        </p:nvSpPr>
        <p:spPr>
          <a:xfrm>
            <a:off x="5139658" y="275622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55A176-5614-314E-A7AE-437ADB4761DE}"/>
              </a:ext>
            </a:extLst>
          </p:cNvPr>
          <p:cNvSpPr/>
          <p:nvPr/>
        </p:nvSpPr>
        <p:spPr>
          <a:xfrm>
            <a:off x="4251435" y="305241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F2723-8200-9D44-804B-03B8A8D2744E}"/>
              </a:ext>
            </a:extLst>
          </p:cNvPr>
          <p:cNvSpPr/>
          <p:nvPr/>
        </p:nvSpPr>
        <p:spPr>
          <a:xfrm>
            <a:off x="6951511" y="305241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5006AE-B04E-2049-B8C2-968B76E09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5197" r="3878" b="4068"/>
          <a:stretch/>
        </p:blipFill>
        <p:spPr>
          <a:xfrm>
            <a:off x="992931" y="3685711"/>
            <a:ext cx="1841343" cy="1816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F719979-A61A-934A-8E58-D9349F16AA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4677" y="4092309"/>
                <a:ext cx="2991159" cy="1188720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=3+3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F719979-A61A-934A-8E58-D9349F1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677" y="4092309"/>
                <a:ext cx="2991159" cy="1188720"/>
              </a:xfrm>
              <a:prstGeom prst="rect">
                <a:avLst/>
              </a:prstGeom>
              <a:blipFill>
                <a:blip r:embed="rId4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Free Thumbs Up Images, Download Free Thumbs Up Images png images, Free  ClipArts on Clipart Library">
            <a:extLst>
              <a:ext uri="{FF2B5EF4-FFF2-40B4-BE49-F238E27FC236}">
                <a16:creationId xmlns:a16="http://schemas.microsoft.com/office/drawing/2014/main" id="{F32750C9-41EE-AA4F-A30C-595B9F2E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52246" y="4011864"/>
            <a:ext cx="128401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0F176C-3D5D-4B49-93A8-4EA4DD9FF62B}"/>
              </a:ext>
            </a:extLst>
          </p:cNvPr>
          <p:cNvSpPr txBox="1"/>
          <p:nvPr/>
        </p:nvSpPr>
        <p:spPr>
          <a:xfrm>
            <a:off x="6119349" y="5281029"/>
            <a:ext cx="17656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Not enough for chores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D309A-E47F-F145-86DD-F4072117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4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676" t="-8163" r="-5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676" t="-8163" r="-4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721" t="-8163" r="-304762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8163" r="-2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8163" r="-1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0000" t="-8163" r="-2703" b="-3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108163" r="-60202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208163" r="-602027" b="-1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308163" r="-602027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5E06C04-C8C6-FB44-ADAF-23B085A802E5}"/>
              </a:ext>
            </a:extLst>
          </p:cNvPr>
          <p:cNvSpPr/>
          <p:nvPr/>
        </p:nvSpPr>
        <p:spPr>
          <a:xfrm>
            <a:off x="2443930" y="27446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4AC313-3CD3-D749-8210-A85BFA872A09}"/>
              </a:ext>
            </a:extLst>
          </p:cNvPr>
          <p:cNvSpPr/>
          <p:nvPr/>
        </p:nvSpPr>
        <p:spPr>
          <a:xfrm>
            <a:off x="3339815" y="303276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126113-79F2-F54C-883C-CDC9EDD1646B}"/>
              </a:ext>
            </a:extLst>
          </p:cNvPr>
          <p:cNvSpPr/>
          <p:nvPr/>
        </p:nvSpPr>
        <p:spPr>
          <a:xfrm>
            <a:off x="6050368" y="304382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F928C3-6941-E546-A07E-25DC648E08E1}"/>
              </a:ext>
            </a:extLst>
          </p:cNvPr>
          <p:cNvSpPr/>
          <p:nvPr/>
        </p:nvSpPr>
        <p:spPr>
          <a:xfrm>
            <a:off x="5139658" y="275622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55A176-5614-314E-A7AE-437ADB4761DE}"/>
              </a:ext>
            </a:extLst>
          </p:cNvPr>
          <p:cNvSpPr/>
          <p:nvPr/>
        </p:nvSpPr>
        <p:spPr>
          <a:xfrm>
            <a:off x="4231557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F2723-8200-9D44-804B-03B8A8D2744E}"/>
              </a:ext>
            </a:extLst>
          </p:cNvPr>
          <p:cNvSpPr/>
          <p:nvPr/>
        </p:nvSpPr>
        <p:spPr>
          <a:xfrm>
            <a:off x="6961743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A3FC02-9E6B-FD4F-88D0-E5D764B1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4902"/>
          <a:stretch/>
        </p:blipFill>
        <p:spPr>
          <a:xfrm>
            <a:off x="1279268" y="3710887"/>
            <a:ext cx="2060547" cy="178467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F8D4FCA-67A7-2B4D-97F4-53BF54E4E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5662" y="3925776"/>
                <a:ext cx="3774748" cy="1548581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=1+1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envies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but envies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most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</a:rPr>
                  <a:t>After exchanging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</a:rPr>
                  <a:t>still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envies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F8D4FCA-67A7-2B4D-97F4-53BF54E4E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62" y="3925776"/>
                <a:ext cx="3774748" cy="1548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2224B-D2B9-DE4D-BC16-95247AF8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F641E75-DC1D-E14E-A950-283D902DD4F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38862" y="2438401"/>
              <a:ext cx="6306475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0925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900925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676" t="-8163" r="-5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676" t="-8163" r="-402027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721" t="-8163" r="-304762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8163" r="-2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8163" r="-102703" b="-3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0000" t="-8163" r="-2703" b="-3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108163" r="-60202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208163" r="-602027" b="-1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76" t="-308163" r="-602027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5E06C04-C8C6-FB44-ADAF-23B085A802E5}"/>
              </a:ext>
            </a:extLst>
          </p:cNvPr>
          <p:cNvSpPr/>
          <p:nvPr/>
        </p:nvSpPr>
        <p:spPr>
          <a:xfrm>
            <a:off x="2443930" y="27446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4AC313-3CD3-D749-8210-A85BFA872A09}"/>
              </a:ext>
            </a:extLst>
          </p:cNvPr>
          <p:cNvSpPr/>
          <p:nvPr/>
        </p:nvSpPr>
        <p:spPr>
          <a:xfrm>
            <a:off x="3339815" y="303276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126113-79F2-F54C-883C-CDC9EDD1646B}"/>
              </a:ext>
            </a:extLst>
          </p:cNvPr>
          <p:cNvSpPr/>
          <p:nvPr/>
        </p:nvSpPr>
        <p:spPr>
          <a:xfrm>
            <a:off x="6050368" y="304382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F928C3-6941-E546-A07E-25DC648E08E1}"/>
              </a:ext>
            </a:extLst>
          </p:cNvPr>
          <p:cNvSpPr/>
          <p:nvPr/>
        </p:nvSpPr>
        <p:spPr>
          <a:xfrm>
            <a:off x="5139658" y="275622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55A176-5614-314E-A7AE-437ADB4761DE}"/>
              </a:ext>
            </a:extLst>
          </p:cNvPr>
          <p:cNvSpPr/>
          <p:nvPr/>
        </p:nvSpPr>
        <p:spPr>
          <a:xfrm>
            <a:off x="4231557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FF2723-8200-9D44-804B-03B8A8D2744E}"/>
              </a:ext>
            </a:extLst>
          </p:cNvPr>
          <p:cNvSpPr/>
          <p:nvPr/>
        </p:nvSpPr>
        <p:spPr>
          <a:xfrm>
            <a:off x="6941572" y="3350588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A3FC02-9E6B-FD4F-88D0-E5D764B1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4902"/>
          <a:stretch/>
        </p:blipFill>
        <p:spPr>
          <a:xfrm>
            <a:off x="1014416" y="3688764"/>
            <a:ext cx="2060547" cy="1784673"/>
          </a:xfr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5D43700-CCA5-4048-8F0F-04CF22BC0E89}"/>
              </a:ext>
            </a:extLst>
          </p:cNvPr>
          <p:cNvSpPr/>
          <p:nvPr/>
        </p:nvSpPr>
        <p:spPr>
          <a:xfrm>
            <a:off x="3511879" y="4221481"/>
            <a:ext cx="2353211" cy="575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Resolving the TOP cycle!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B8BBC26-1CFD-F449-9ED8-21C32F7D48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b="2058"/>
          <a:stretch/>
        </p:blipFill>
        <p:spPr>
          <a:xfrm>
            <a:off x="6133879" y="3731922"/>
            <a:ext cx="1934126" cy="1862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4C8720-631F-4C4A-9F50-FC3AAEF48533}"/>
                  </a:ext>
                </a:extLst>
              </p:cNvPr>
              <p:cNvSpPr/>
              <p:nvPr/>
            </p:nvSpPr>
            <p:spPr>
              <a:xfrm>
                <a:off x="3580470" y="4837673"/>
                <a:ext cx="187859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if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envies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MOST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4C8720-631F-4C4A-9F50-FC3AAEF48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70" y="4837673"/>
                <a:ext cx="1878592" cy="507831"/>
              </a:xfrm>
              <a:prstGeom prst="rect">
                <a:avLst/>
              </a:prstGeom>
              <a:blipFill>
                <a:blip r:embed="rId5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Free Cross Mark Png, Download Free Cross Mark Png png images, Free ClipArts  on Clipart Library">
            <a:extLst>
              <a:ext uri="{FF2B5EF4-FFF2-40B4-BE49-F238E27FC236}">
                <a16:creationId xmlns:a16="http://schemas.microsoft.com/office/drawing/2014/main" id="{26F118E3-1079-FE49-8766-E093314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44" y="4630224"/>
            <a:ext cx="310369" cy="30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C41F4-3E07-6A45-9E20-9F941394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6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EF1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15133D-A873-A04A-87AA-076439A8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Theorem 1. [</a:t>
            </a:r>
            <a:r>
              <a:rPr lang="en-US" b="1" dirty="0" smtClean="0">
                <a:solidFill>
                  <a:srgbClr val="0070C0"/>
                </a:solidFill>
              </a:rPr>
              <a:t>BSV</a:t>
            </a:r>
            <a:r>
              <a:rPr lang="en-US" b="1" dirty="0">
                <a:solidFill>
                  <a:srgbClr val="0070C0"/>
                </a:solidFill>
              </a:rPr>
              <a:t>, 2021]</a:t>
            </a:r>
          </a:p>
          <a:p>
            <a:r>
              <a:rPr lang="en-US" dirty="0"/>
              <a:t>Top-Envy-Cycle-Elimination Algorithm always returns an EF1 allocation for </a:t>
            </a:r>
            <a:r>
              <a:rPr lang="en-US" dirty="0">
                <a:solidFill>
                  <a:srgbClr val="FF0000"/>
                </a:solidFill>
              </a:rPr>
              <a:t>monotone and combinatorial</a:t>
            </a:r>
            <a:r>
              <a:rPr lang="en-US" dirty="0"/>
              <a:t> cost functions.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C823E-5FD2-9940-B11F-51299A1C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4E08-439C-4C2F-845C-BABB822B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EFX Allocations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315133D-A873-A04A-87AA-076439A85A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1690689"/>
                <a:ext cx="7692390" cy="30867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Open Problem 1</a:t>
                </a:r>
                <a:r>
                  <a:rPr lang="en-US" dirty="0"/>
                  <a:t>: The existence of EFX allocation (even for additive cost functions).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Open Problem 2</a:t>
                </a:r>
                <a:r>
                  <a:rPr lang="en-US" dirty="0"/>
                  <a:t>: Approximation algorithms for EFX allocation (even for additive cost functions).</a:t>
                </a:r>
              </a:p>
              <a:p>
                <a:endParaRPr lang="en-US" dirty="0"/>
              </a:p>
              <a:p>
                <a:r>
                  <a:rPr lang="en-US" dirty="0" smtClean="0"/>
                  <a:t>EFX </a:t>
                </a:r>
                <a:r>
                  <a:rPr lang="en-US" dirty="0"/>
                  <a:t>allocations exist </a:t>
                </a:r>
                <a:r>
                  <a:rPr lang="en-US" dirty="0" smtClean="0"/>
                  <a:t>if </a:t>
                </a:r>
                <a:r>
                  <a:rPr lang="en-US" dirty="0"/>
                  <a:t>the valuations belong to one of the following cases: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Identical </a:t>
                </a:r>
                <a:r>
                  <a:rPr lang="en-US" dirty="0">
                    <a:solidFill>
                      <a:srgbClr val="FF0000"/>
                    </a:solidFill>
                  </a:rPr>
                  <a:t>valuations 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Binary </a:t>
                </a:r>
                <a:r>
                  <a:rPr lang="en-US" dirty="0">
                    <a:solidFill>
                      <a:srgbClr val="FF0000"/>
                    </a:solidFill>
                  </a:rPr>
                  <a:t>additive: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,1}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Identical Ordinal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 (IDO):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315133D-A873-A04A-87AA-076439A85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690689"/>
                <a:ext cx="7692390" cy="3086714"/>
              </a:xfrm>
              <a:blipFill>
                <a:blip r:embed="rId2"/>
                <a:stretch>
                  <a:fillRect l="-555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47687-0FDD-5047-A088-FC2CA1F1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7503-7B58-C548-81E9-CF71FC46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37FA-04C6-7048-A32B-EDCC0AA30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81760"/>
            <a:ext cx="8330294" cy="4795203"/>
          </a:xfrm>
        </p:spPr>
        <p:txBody>
          <a:bodyPr/>
          <a:lstStyle/>
          <a:p>
            <a:r>
              <a:rPr lang="en-US" dirty="0"/>
              <a:t>Inputs are functions</a:t>
            </a:r>
          </a:p>
          <a:p>
            <a:pPr lvl="1"/>
            <a:r>
              <a:rPr lang="en-US" dirty="0"/>
              <a:t>may need infinitely many bits to fully represent the input</a:t>
            </a:r>
          </a:p>
          <a:p>
            <a:pPr lvl="1"/>
            <a:r>
              <a:rPr lang="en-US" b="1" dirty="0"/>
              <a:t>query complexity </a:t>
            </a:r>
            <a:r>
              <a:rPr lang="en-US" dirty="0"/>
              <a:t>is more useful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Robertson-Webb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51679-B8B4-7249-B374-48C0B3A4AD82}"/>
              </a:ext>
            </a:extLst>
          </p:cNvPr>
          <p:cNvSpPr/>
          <p:nvPr/>
        </p:nvSpPr>
        <p:spPr>
          <a:xfrm>
            <a:off x="3287093" y="5270831"/>
            <a:ext cx="2173357" cy="410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F54F04-3F2A-9746-811A-BA97DB269EEA}"/>
              </a:ext>
            </a:extLst>
          </p:cNvPr>
          <p:cNvSpPr/>
          <p:nvPr/>
        </p:nvSpPr>
        <p:spPr>
          <a:xfrm>
            <a:off x="3759201" y="5270831"/>
            <a:ext cx="1295400" cy="41081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>
                <a:extLst>
                  <a:ext uri="{FF2B5EF4-FFF2-40B4-BE49-F238E27FC236}">
                    <a16:creationId xmlns:a16="http://schemas.microsoft.com/office/drawing/2014/main" id="{320B2EF8-67CD-DD4E-9F0A-8080EEA63619}"/>
                  </a:ext>
                </a:extLst>
              </p:cNvPr>
              <p:cNvSpPr/>
              <p:nvPr/>
            </p:nvSpPr>
            <p:spPr>
              <a:xfrm>
                <a:off x="4123082" y="4684277"/>
                <a:ext cx="567638" cy="400110"/>
              </a:xfrm>
              <a:prstGeom prst="wedgeRectCallout">
                <a:avLst>
                  <a:gd name="adj1" fmla="val -6802"/>
                  <a:gd name="adj2" fmla="val 9170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ular Callout 7">
                <a:extLst>
                  <a:ext uri="{FF2B5EF4-FFF2-40B4-BE49-F238E27FC236}">
                    <a16:creationId xmlns:a16="http://schemas.microsoft.com/office/drawing/2014/main" id="{320B2EF8-67CD-DD4E-9F0A-8080EEA63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082" y="4684277"/>
                <a:ext cx="567638" cy="400110"/>
              </a:xfrm>
              <a:prstGeom prst="wedgeRectCallout">
                <a:avLst>
                  <a:gd name="adj1" fmla="val -6802"/>
                  <a:gd name="adj2" fmla="val 9170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E538D3-B922-0A4B-B175-46F2F9202B7D}"/>
                  </a:ext>
                </a:extLst>
              </p:cNvPr>
              <p:cNvSpPr txBox="1"/>
              <p:nvPr/>
            </p:nvSpPr>
            <p:spPr>
              <a:xfrm>
                <a:off x="3546803" y="5603214"/>
                <a:ext cx="424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E538D3-B922-0A4B-B175-46F2F9202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803" y="5603214"/>
                <a:ext cx="4247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CC2A71-BCF4-954E-A740-55A37907AEE1}"/>
                  </a:ext>
                </a:extLst>
              </p:cNvPr>
              <p:cNvSpPr txBox="1"/>
              <p:nvPr/>
            </p:nvSpPr>
            <p:spPr>
              <a:xfrm>
                <a:off x="4842203" y="5603214"/>
                <a:ext cx="424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CC2A71-BCF4-954E-A740-55A37907A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203" y="5603214"/>
                <a:ext cx="424796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11A0E-C75E-1047-B904-40B777C42197}"/>
                  </a:ext>
                </a:extLst>
              </p:cNvPr>
              <p:cNvSpPr txBox="1"/>
              <p:nvPr/>
            </p:nvSpPr>
            <p:spPr>
              <a:xfrm>
                <a:off x="3018401" y="4059539"/>
                <a:ext cx="31071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val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11A0E-C75E-1047-B904-40B777C42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01" y="4059539"/>
                <a:ext cx="3107197" cy="400110"/>
              </a:xfrm>
              <a:prstGeom prst="rect">
                <a:avLst/>
              </a:prstGeom>
              <a:blipFill>
                <a:blip r:embed="rId6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AAFB7-15F3-8D42-BE06-8AAC470795AB}"/>
                  </a:ext>
                </a:extLst>
              </p:cNvPr>
              <p:cNvSpPr txBox="1"/>
              <p:nvPr/>
            </p:nvSpPr>
            <p:spPr>
              <a:xfrm>
                <a:off x="2854415" y="6183797"/>
                <a:ext cx="49564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Cu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returns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5AAFB7-15F3-8D42-BE06-8AAC4707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415" y="6183797"/>
                <a:ext cx="4956421" cy="400110"/>
              </a:xfrm>
              <a:prstGeom prst="rect">
                <a:avLst/>
              </a:prstGeom>
              <a:blipFill>
                <a:blip r:embed="rId7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1A5E16F-6B48-544E-9B35-BFCFF1175A38}"/>
              </a:ext>
            </a:extLst>
          </p:cNvPr>
          <p:cNvSpPr txBox="1"/>
          <p:nvPr/>
        </p:nvSpPr>
        <p:spPr>
          <a:xfrm>
            <a:off x="5288059" y="4702247"/>
            <a:ext cx="13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 output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7CC0AE-3E05-474F-9825-68722DD1A903}"/>
              </a:ext>
            </a:extLst>
          </p:cNvPr>
          <p:cNvCxnSpPr>
            <a:stCxn id="4" idx="1"/>
            <a:endCxn id="8" idx="3"/>
          </p:cNvCxnSpPr>
          <p:nvPr/>
        </p:nvCxnSpPr>
        <p:spPr>
          <a:xfrm flipH="1" flipV="1">
            <a:off x="4690720" y="4884332"/>
            <a:ext cx="597339" cy="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FFEC69-829E-C143-AE36-92CCCD1AF778}"/>
              </a:ext>
            </a:extLst>
          </p:cNvPr>
          <p:cNvSpPr txBox="1"/>
          <p:nvPr/>
        </p:nvSpPr>
        <p:spPr>
          <a:xfrm>
            <a:off x="5769741" y="5688482"/>
            <a:ext cx="123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9FE845-D128-D246-9E73-1096A6CEBFAF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5172403" y="5870568"/>
            <a:ext cx="597338" cy="2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2" grpId="0"/>
      <p:bldP spid="13" grpId="0"/>
      <p:bldP spid="15" grpId="0"/>
      <p:bldP spid="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Identical Ordinal</a:t>
            </a:r>
            <a:r>
              <a:rPr lang="en-US" dirty="0">
                <a:sym typeface="Wingdings" pitchFamily="2" charset="2"/>
              </a:rPr>
              <a:t> (IDO) Instances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b="1" dirty="0">
                    <a:solidFill>
                      <a:srgbClr val="0070C0"/>
                    </a:solidFill>
                  </a:rPr>
                  <a:t>IDO: </a:t>
                </a:r>
                <a:r>
                  <a:rPr lang="en-HK" dirty="0">
                    <a:solidFill>
                      <a:schemeClr val="tx1"/>
                    </a:solidFill>
                  </a:rPr>
                  <a:t>Everyone agrees on a single ranking of all items: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dirty="0"/>
                  <a:t>.</a:t>
                </a:r>
              </a:p>
              <a:p>
                <a:r>
                  <a:rPr lang="en-HK" dirty="0"/>
                  <a:t>Why does </a:t>
                </a:r>
                <a:r>
                  <a:rPr lang="en-US" dirty="0"/>
                  <a:t>Top-Envy-Cycle-Elimination return an EFX allocation?</a:t>
                </a:r>
              </a:p>
              <a:p>
                <a:pPr lvl="1"/>
                <a:r>
                  <a:rPr lang="en-US" dirty="0"/>
                  <a:t>We force the agents to select largest remaining item in each round.</a:t>
                </a:r>
              </a:p>
              <a:p>
                <a:pPr lvl="1"/>
                <a:r>
                  <a:rPr lang="en-US" dirty="0"/>
                  <a:t>The newly added item is the smallest.</a:t>
                </a:r>
              </a:p>
              <a:p>
                <a:pPr lvl="1"/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B201-A682-D84F-88AA-CA114E80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B6DEFE-7552-E243-9947-4EA1A0A49C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15340" y="4047565"/>
              <a:ext cx="6194279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</a:t>
                          </a:r>
                          <a:r>
                            <a:rPr lang="en-US" sz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baseline="0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200" b="1" i="1" baseline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4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2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B6DEFE-7552-E243-9947-4EA1A0A49C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15340" y="4047565"/>
              <a:ext cx="6194279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2381" r="-60482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2381" r="-500685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1379" t="-2381" r="-40413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1379" t="-2381" r="-30413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379" t="-2381" r="-204138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7945" t="-2381" r="-102740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02069" t="-2381" r="-3448" b="-3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104878" r="-604828" b="-2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4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200000" r="-60482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2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307317" r="-604828" b="-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087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PROP1 and PROPX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dirty="0">
                    <a:solidFill>
                      <a:srgbClr val="0070C0"/>
                    </a:solidFill>
                  </a:rPr>
                  <a:t>Proportional (PROP) </a:t>
                </a:r>
                <a:r>
                  <a:rPr lang="en-US" dirty="0">
                    <a:solidFill>
                      <a:schemeClr val="tx1"/>
                    </a:solidFill>
                  </a:rPr>
                  <a:t>if for any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b="1" dirty="0">
                    <a:solidFill>
                      <a:srgbClr val="0070C0"/>
                    </a:solidFill>
                  </a:rPr>
                  <a:t>Proportional up to one item (PROP1)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\{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:r>
                  <a:rPr lang="en-US" dirty="0">
                    <a:solidFill>
                      <a:srgbClr val="FF0000"/>
                    </a:solidFill>
                  </a:rPr>
                  <a:t>SOME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b="1" dirty="0">
                    <a:solidFill>
                      <a:srgbClr val="0070C0"/>
                    </a:solidFill>
                  </a:rPr>
                  <a:t>Proportional up to any item (PROPX)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\{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:r>
                  <a:rPr lang="en-US" dirty="0">
                    <a:solidFill>
                      <a:srgbClr val="FF0000"/>
                    </a:solidFill>
                  </a:rPr>
                  <a:t>ANY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Observation 4: </a:t>
                </a:r>
                <a:r>
                  <a:rPr lang="en-US" dirty="0">
                    <a:solidFill>
                      <a:schemeClr val="tx1"/>
                    </a:solidFill>
                  </a:rPr>
                  <a:t>A PROPX allocation is also PROP1.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Existence </a:t>
                </a:r>
                <a:r>
                  <a:rPr lang="en-US" dirty="0">
                    <a:solidFill>
                      <a:schemeClr val="tx1"/>
                    </a:solidFill>
                  </a:rPr>
                  <a:t>for PROPX allocations for additive valuations </a:t>
                </a:r>
                <a:r>
                  <a:rPr lang="en-US" dirty="0"/>
                  <a:t>[</a:t>
                </a:r>
                <a:r>
                  <a:rPr lang="en-US" dirty="0" smtClean="0"/>
                  <a:t>LLW</a:t>
                </a:r>
                <a:r>
                  <a:rPr lang="en-US" dirty="0"/>
                  <a:t>, 2021]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B5ED-091B-A344-A715-717293F7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3B4C-9192-4092-B0A0-49EC1410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27849"/>
            <a:ext cx="7543800" cy="33656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Lemma 1*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(We will see this lemma several times)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If we have an algorithm that returns a PROPX allocation for </a:t>
            </a:r>
            <a:r>
              <a:rPr lang="en-US" dirty="0">
                <a:solidFill>
                  <a:srgbClr val="0070C0"/>
                </a:solidFill>
              </a:rPr>
              <a:t>IDO</a:t>
            </a:r>
            <a:r>
              <a:rPr lang="en-US" dirty="0">
                <a:solidFill>
                  <a:schemeClr val="tx1"/>
                </a:solidFill>
              </a:rPr>
              <a:t> instance, we can design another algorithm for general instances.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0CE83DC-74AF-4FD2-8730-29382F3B47B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16193" y="3429000"/>
              <a:ext cx="6194279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0CE83DC-74AF-4FD2-8730-29382F3B47B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16193" y="3429000"/>
              <a:ext cx="6194279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90" t="-4762" r="-60413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000" t="-4762" r="-5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1379" t="-4762" r="-40344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1379" t="-4762" r="-30344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1379" t="-4762" r="-20344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97945" t="-4762" r="-10205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2069" t="-4762" r="-2759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90" t="-107317" r="-604138" b="-2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90" t="-202381" r="-604138" b="-1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90" t="-309756" r="-604138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A9D4AC-9DF8-1A4E-A199-53DB0B5E7A0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16192" y="4572000"/>
              <a:ext cx="6194279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4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2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A9D4AC-9DF8-1A4E-A199-53DB0B5E7A0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16192" y="4572000"/>
              <a:ext cx="6194279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4878" r="-604138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4878" r="-500000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1379" t="-4878" r="-403448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1379" t="-4878" r="-303448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379" t="-4878" r="-203448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7945" t="-4878" r="-102055" b="-3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02069" t="-4878" r="-2759" b="-3268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102381" r="-60413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4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207317" r="-604138" b="-1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2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307317" r="-604138" b="-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  <a:r>
                            <a:rPr lang="en-US" altLang="zh-CN" sz="1200" dirty="0"/>
                            <a:t>0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1</a:t>
                          </a:r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5702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43A535B-987F-0E45-AAE7-C208759CC655}"/>
              </a:ext>
            </a:extLst>
          </p:cNvPr>
          <p:cNvSpPr/>
          <p:nvPr/>
        </p:nvSpPr>
        <p:spPr>
          <a:xfrm>
            <a:off x="2596330" y="4807912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93760C-DD02-6C4B-BE01-FE8BC13714B7}"/>
              </a:ext>
            </a:extLst>
          </p:cNvPr>
          <p:cNvSpPr/>
          <p:nvPr/>
        </p:nvSpPr>
        <p:spPr>
          <a:xfrm>
            <a:off x="3477771" y="5065395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3C2C88-847C-9A43-A657-6ECD5AED10D0}"/>
              </a:ext>
            </a:extLst>
          </p:cNvPr>
          <p:cNvSpPr/>
          <p:nvPr/>
        </p:nvSpPr>
        <p:spPr>
          <a:xfrm>
            <a:off x="4359211" y="506172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4C694A-B0A8-5943-9CC2-EF089CE53D71}"/>
              </a:ext>
            </a:extLst>
          </p:cNvPr>
          <p:cNvSpPr/>
          <p:nvPr/>
        </p:nvSpPr>
        <p:spPr>
          <a:xfrm>
            <a:off x="5255913" y="5318097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C98834-28DD-C54F-9B83-D8C8F4A64DD9}"/>
              </a:ext>
            </a:extLst>
          </p:cNvPr>
          <p:cNvSpPr/>
          <p:nvPr/>
        </p:nvSpPr>
        <p:spPr>
          <a:xfrm>
            <a:off x="6152614" y="5319227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9456A5-2B05-B84A-877E-7538C50FD870}"/>
              </a:ext>
            </a:extLst>
          </p:cNvPr>
          <p:cNvSpPr/>
          <p:nvPr/>
        </p:nvSpPr>
        <p:spPr>
          <a:xfrm>
            <a:off x="7034055" y="5337147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5A4490-C4D5-844D-8F96-00DEF453FAA6}"/>
              </a:ext>
            </a:extLst>
          </p:cNvPr>
          <p:cNvSpPr/>
          <p:nvPr/>
        </p:nvSpPr>
        <p:spPr>
          <a:xfrm>
            <a:off x="4359211" y="418195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B0EF99-582A-5443-B91C-2CBF95C4693A}"/>
              </a:ext>
            </a:extLst>
          </p:cNvPr>
          <p:cNvSpPr/>
          <p:nvPr/>
        </p:nvSpPr>
        <p:spPr>
          <a:xfrm>
            <a:off x="5255913" y="418308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23D8A1-7A37-2D4F-83C7-4EFA45FA6AFC}"/>
              </a:ext>
            </a:extLst>
          </p:cNvPr>
          <p:cNvSpPr/>
          <p:nvPr/>
        </p:nvSpPr>
        <p:spPr>
          <a:xfrm>
            <a:off x="2596330" y="4175385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D90F52-ABDB-8E4A-BA1D-E54F94387656}"/>
              </a:ext>
            </a:extLst>
          </p:cNvPr>
          <p:cNvSpPr/>
          <p:nvPr/>
        </p:nvSpPr>
        <p:spPr>
          <a:xfrm>
            <a:off x="3493032" y="393192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0825A5-6C2B-8B4E-A829-3A0F08697A51}"/>
              </a:ext>
            </a:extLst>
          </p:cNvPr>
          <p:cNvSpPr/>
          <p:nvPr/>
        </p:nvSpPr>
        <p:spPr>
          <a:xfrm>
            <a:off x="7038808" y="3927483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CC34C3-F94B-6847-9322-250B75161776}"/>
              </a:ext>
            </a:extLst>
          </p:cNvPr>
          <p:cNvSpPr/>
          <p:nvPr/>
        </p:nvSpPr>
        <p:spPr>
          <a:xfrm>
            <a:off x="6143089" y="3670000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8545A5-8A35-8B48-9790-7EB05DEF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1B3AC2D-EB00-564D-BC83-9277F2CF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88" y="1545929"/>
            <a:ext cx="7570772" cy="4054772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rgbClr val="0070C0"/>
                </a:solidFill>
              </a:rPr>
              <a:t>Facts: </a:t>
            </a:r>
          </a:p>
          <a:p>
            <a:pPr lvl="1"/>
            <a:r>
              <a:rPr lang="en-US" sz="1350" dirty="0"/>
              <a:t>It suffices to focus on IDO instances.</a:t>
            </a:r>
          </a:p>
          <a:p>
            <a:pPr lvl="1"/>
            <a:r>
              <a:rPr lang="en-US" sz="1350" dirty="0"/>
              <a:t>For IDO instances, Top-Envy-Cycle-Elimination algorithm returns an EFX allocation.</a:t>
            </a:r>
          </a:p>
          <a:p>
            <a:r>
              <a:rPr lang="en-US" sz="1500" b="1" dirty="0">
                <a:solidFill>
                  <a:srgbClr val="0070C0"/>
                </a:solidFill>
              </a:rPr>
              <a:t>Lemma 2</a:t>
            </a:r>
            <a:r>
              <a:rPr lang="en-US" sz="1500" dirty="0"/>
              <a:t>.</a:t>
            </a:r>
          </a:p>
          <a:p>
            <a:r>
              <a:rPr lang="en-US" sz="1500" dirty="0"/>
              <a:t>Any EFX allocation is PROPX.</a:t>
            </a:r>
          </a:p>
          <a:p>
            <a:endParaRPr lang="en-US" sz="1500" dirty="0"/>
          </a:p>
          <a:p>
            <a:r>
              <a:rPr lang="en-US" sz="1500" b="1" dirty="0">
                <a:solidFill>
                  <a:srgbClr val="0070C0"/>
                </a:solidFill>
              </a:rPr>
              <a:t>Theorem 3</a:t>
            </a:r>
            <a:r>
              <a:rPr lang="en-US" sz="1500" dirty="0"/>
              <a:t>.</a:t>
            </a:r>
          </a:p>
          <a:p>
            <a:r>
              <a:rPr lang="en-US" sz="1500" dirty="0"/>
              <a:t>PROPX allocations exist and can be found by Top-Envy-Cycle-Elimination algorithm.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407A3-D0FB-6F41-A6B6-9C6DAD10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1B3AC2D-EB00-564D-BC83-9277F2CF5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1376" y="1638027"/>
                <a:ext cx="7475384" cy="3962674"/>
              </a:xfrm>
            </p:spPr>
            <p:txBody>
              <a:bodyPr>
                <a:normAutofit/>
              </a:bodyPr>
              <a:lstStyle/>
              <a:p>
                <a:r>
                  <a:rPr lang="en-US" sz="1500" b="1" dirty="0">
                    <a:solidFill>
                      <a:srgbClr val="0070C0"/>
                    </a:solidFill>
                  </a:rPr>
                  <a:t>Lemma 2</a:t>
                </a:r>
                <a:r>
                  <a:rPr lang="en-US" sz="1500" dirty="0"/>
                  <a:t>.</a:t>
                </a:r>
              </a:p>
              <a:p>
                <a:r>
                  <a:rPr lang="en-US" sz="1500" dirty="0"/>
                  <a:t>Any EFX allocation is PROPX.</a:t>
                </a:r>
              </a:p>
              <a:p>
                <a:pPr lvl="1"/>
                <a:r>
                  <a:rPr lang="en-US" sz="1350" dirty="0"/>
                  <a:t>For any EFX allocation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dirty="0"/>
                  <a:t> and any agent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, </a:t>
                </a:r>
              </a:p>
              <a:p>
                <a:pPr marL="150876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350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1350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})≤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for all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,</a:t>
                </a:r>
              </a:p>
              <a:p>
                <a:pPr marL="150876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350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1350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})≤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.</a:t>
                </a:r>
              </a:p>
              <a:p>
                <a:pPr lvl="1"/>
                <a:r>
                  <a:rPr lang="en-US" sz="1350" dirty="0"/>
                  <a:t>Sum them up </a:t>
                </a:r>
              </a:p>
              <a:p>
                <a:pPr marL="150876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350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1350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})≤</m:t>
                    </m:r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. ◻︎</a:t>
                </a:r>
              </a:p>
              <a:p>
                <a:endParaRPr lang="en-US" sz="1500" dirty="0"/>
              </a:p>
              <a:p>
                <a:r>
                  <a:rPr lang="en-US" sz="1500" dirty="0">
                    <a:solidFill>
                      <a:srgbClr val="FF0000"/>
                    </a:solidFill>
                  </a:rPr>
                  <a:t>Do we really need Top-Envy-Cycle-Elimination?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1B3AC2D-EB00-564D-BC83-9277F2CF5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1376" y="1638027"/>
                <a:ext cx="7475384" cy="3962674"/>
              </a:xfrm>
              <a:blipFill>
                <a:blip r:embed="rId2"/>
                <a:stretch>
                  <a:fillRect l="-244" t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A41CD-82A0-5C43-82DF-05A6BBAD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9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PROPX: A Simple Algorithm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BF700-FA8A-9E43-BC0D-FAE9FC376797}"/>
              </a:ext>
            </a:extLst>
          </p:cNvPr>
          <p:cNvSpPr/>
          <p:nvPr/>
        </p:nvSpPr>
        <p:spPr>
          <a:xfrm>
            <a:off x="1590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637AB-DAAB-D245-BA16-F808149A50AB}"/>
              </a:ext>
            </a:extLst>
          </p:cNvPr>
          <p:cNvSpPr/>
          <p:nvPr/>
        </p:nvSpPr>
        <p:spPr>
          <a:xfrm>
            <a:off x="2162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484F5-BF61-F64B-8FBE-1B63EFEB8A39}"/>
              </a:ext>
            </a:extLst>
          </p:cNvPr>
          <p:cNvSpPr/>
          <p:nvPr/>
        </p:nvSpPr>
        <p:spPr>
          <a:xfrm>
            <a:off x="2733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C045E1-D441-4A43-BCCD-F5766A249EE9}"/>
              </a:ext>
            </a:extLst>
          </p:cNvPr>
          <p:cNvSpPr/>
          <p:nvPr/>
        </p:nvSpPr>
        <p:spPr>
          <a:xfrm>
            <a:off x="3305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2501-E5A4-1246-9525-249C4B5E20D8}"/>
              </a:ext>
            </a:extLst>
          </p:cNvPr>
          <p:cNvSpPr/>
          <p:nvPr/>
        </p:nvSpPr>
        <p:spPr>
          <a:xfrm>
            <a:off x="3876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56A2E-8660-9040-8C52-CFF47DA7081C}"/>
              </a:ext>
            </a:extLst>
          </p:cNvPr>
          <p:cNvSpPr/>
          <p:nvPr/>
        </p:nvSpPr>
        <p:spPr>
          <a:xfrm>
            <a:off x="4448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E23D5-9F0B-4346-B6D4-563167FE302E}"/>
              </a:ext>
            </a:extLst>
          </p:cNvPr>
          <p:cNvSpPr/>
          <p:nvPr/>
        </p:nvSpPr>
        <p:spPr>
          <a:xfrm>
            <a:off x="5019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E4377-C324-8648-85D0-878C5E0389BA}"/>
              </a:ext>
            </a:extLst>
          </p:cNvPr>
          <p:cNvSpPr/>
          <p:nvPr/>
        </p:nvSpPr>
        <p:spPr>
          <a:xfrm>
            <a:off x="5591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0E92A-AF80-D449-93D3-AC6DC42427C5}"/>
              </a:ext>
            </a:extLst>
          </p:cNvPr>
          <p:cNvSpPr/>
          <p:nvPr/>
        </p:nvSpPr>
        <p:spPr>
          <a:xfrm>
            <a:off x="61598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40FFE-1798-E64E-95F8-2AB39C638F74}"/>
              </a:ext>
            </a:extLst>
          </p:cNvPr>
          <p:cNvSpPr/>
          <p:nvPr/>
        </p:nvSpPr>
        <p:spPr>
          <a:xfrm>
            <a:off x="67313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5080E07-3BC8-2F46-AB0C-A7E4ED4FDFEE}"/>
                  </a:ext>
                </a:extLst>
              </p:cNvPr>
              <p:cNvSpPr/>
              <p:nvPr/>
            </p:nvSpPr>
            <p:spPr>
              <a:xfrm>
                <a:off x="2260719" y="2342541"/>
                <a:ext cx="433631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Move until reach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/>
                  <a:t> + Round-Up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5080E07-3BC8-2F46-AB0C-A7E4ED4FD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19" y="2342541"/>
                <a:ext cx="4336315" cy="300082"/>
              </a:xfrm>
              <a:prstGeom prst="rect">
                <a:avLst/>
              </a:prstGeom>
              <a:blipFill>
                <a:blip r:embed="rId2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DFBF41C-6E84-EF44-9C89-02A85DF431FC}"/>
              </a:ext>
            </a:extLst>
          </p:cNvPr>
          <p:cNvSpPr txBox="1"/>
          <p:nvPr/>
        </p:nvSpPr>
        <p:spPr>
          <a:xfrm>
            <a:off x="588757" y="330048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8CEC-62E8-5C44-8302-7A253FA36317}"/>
              </a:ext>
            </a:extLst>
          </p:cNvPr>
          <p:cNvSpPr txBox="1"/>
          <p:nvPr/>
        </p:nvSpPr>
        <p:spPr>
          <a:xfrm>
            <a:off x="588757" y="3706825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72E71-DD75-3B48-AFC2-0B489A66C2B8}"/>
              </a:ext>
            </a:extLst>
          </p:cNvPr>
          <p:cNvSpPr txBox="1"/>
          <p:nvPr/>
        </p:nvSpPr>
        <p:spPr>
          <a:xfrm>
            <a:off x="588757" y="4075803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A20FE-709F-2649-90A2-76FF9C9909A9}"/>
              </a:ext>
            </a:extLst>
          </p:cNvPr>
          <p:cNvCxnSpPr>
            <a:cxnSpLocks/>
          </p:cNvCxnSpPr>
          <p:nvPr/>
        </p:nvCxnSpPr>
        <p:spPr>
          <a:xfrm flipV="1">
            <a:off x="2555773" y="3019733"/>
            <a:ext cx="0" cy="4369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58C3C-BB8E-DD43-8825-59D311DD5B48}"/>
              </a:ext>
            </a:extLst>
          </p:cNvPr>
          <p:cNvCxnSpPr>
            <a:cxnSpLocks/>
          </p:cNvCxnSpPr>
          <p:nvPr/>
        </p:nvCxnSpPr>
        <p:spPr>
          <a:xfrm>
            <a:off x="1439504" y="3456653"/>
            <a:ext cx="34170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FABB0E-5A33-FC4C-9F57-158CD946A2B2}"/>
              </a:ext>
            </a:extLst>
          </p:cNvPr>
          <p:cNvCxnSpPr>
            <a:cxnSpLocks/>
          </p:cNvCxnSpPr>
          <p:nvPr/>
        </p:nvCxnSpPr>
        <p:spPr>
          <a:xfrm>
            <a:off x="1427522" y="3847486"/>
            <a:ext cx="34289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B135A-B1BB-404C-A82F-B905BC3C2A97}"/>
              </a:ext>
            </a:extLst>
          </p:cNvPr>
          <p:cNvCxnSpPr>
            <a:cxnSpLocks/>
          </p:cNvCxnSpPr>
          <p:nvPr/>
        </p:nvCxnSpPr>
        <p:spPr>
          <a:xfrm flipV="1">
            <a:off x="1439504" y="4247878"/>
            <a:ext cx="3417017" cy="46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333272-040A-4D4D-9005-5BEA9A65B233}"/>
              </a:ext>
            </a:extLst>
          </p:cNvPr>
          <p:cNvCxnSpPr>
            <a:cxnSpLocks/>
          </p:cNvCxnSpPr>
          <p:nvPr/>
        </p:nvCxnSpPr>
        <p:spPr>
          <a:xfrm flipV="1">
            <a:off x="2371418" y="3019733"/>
            <a:ext cx="0" cy="827753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6F4980-BEBE-3F4C-844F-E67B44B0E6DC}"/>
              </a:ext>
            </a:extLst>
          </p:cNvPr>
          <p:cNvCxnSpPr>
            <a:cxnSpLocks/>
          </p:cNvCxnSpPr>
          <p:nvPr/>
        </p:nvCxnSpPr>
        <p:spPr>
          <a:xfrm flipV="1">
            <a:off x="2935544" y="3019733"/>
            <a:ext cx="0" cy="1200149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6E4D5-6872-934A-8243-B6875466E9FC}"/>
                  </a:ext>
                </a:extLst>
              </p:cNvPr>
              <p:cNvSpPr txBox="1"/>
              <p:nvPr/>
            </p:nvSpPr>
            <p:spPr>
              <a:xfrm>
                <a:off x="5015067" y="3269491"/>
                <a:ext cx="14361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𝑃𝑅𝑂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06E4D5-6872-934A-8243-B6875466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067" y="3269491"/>
                <a:ext cx="143616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308286-2707-404F-8C3C-3BFCED9EA2B5}"/>
                  </a:ext>
                </a:extLst>
              </p:cNvPr>
              <p:cNvSpPr txBox="1"/>
              <p:nvPr/>
            </p:nvSpPr>
            <p:spPr>
              <a:xfrm>
                <a:off x="5007692" y="3676258"/>
                <a:ext cx="144424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𝑃𝑅𝑂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308286-2707-404F-8C3C-3BFCED9E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692" y="3676258"/>
                <a:ext cx="144424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/>
              <p:nvPr/>
            </p:nvSpPr>
            <p:spPr>
              <a:xfrm>
                <a:off x="5039590" y="4042869"/>
                <a:ext cx="344504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is the smallest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90" y="4042869"/>
                <a:ext cx="3445046" cy="300082"/>
              </a:xfrm>
              <a:prstGeom prst="rect">
                <a:avLst/>
              </a:prstGeom>
              <a:blipFill>
                <a:blip r:embed="rId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DD9C13D-A0A4-9241-B9E8-DAAC8135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0A498D-DDE3-4F4C-ACC7-731005719F02}"/>
                  </a:ext>
                </a:extLst>
              </p:cNvPr>
              <p:cNvSpPr txBox="1"/>
              <p:nvPr/>
            </p:nvSpPr>
            <p:spPr>
              <a:xfrm>
                <a:off x="978748" y="4854505"/>
                <a:ext cx="703454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For agent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r>
                  <a:rPr lang="en-US" sz="1350" dirty="0"/>
                  <a:t>, remaining items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350" dirty="0"/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𝑃𝑅𝑂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𝑃𝑅𝑂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0A498D-DDE3-4F4C-ACC7-731005719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48" y="4854505"/>
                <a:ext cx="7034540" cy="507831"/>
              </a:xfrm>
              <a:prstGeom prst="rect">
                <a:avLst/>
              </a:prstGeom>
              <a:blipFill>
                <a:blip r:embed="rId6"/>
                <a:stretch>
                  <a:fillRect l="-260" t="-1190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5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3819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3819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3819 " pathEditMode="relative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36" grpId="0"/>
      <p:bldP spid="37" grpId="0"/>
      <p:bldP spid="38" grpId="0"/>
      <p:bldP spid="4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PROPX: A Simple Algorithm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C045E1-D441-4A43-BCCD-F5766A249EE9}"/>
              </a:ext>
            </a:extLst>
          </p:cNvPr>
          <p:cNvSpPr/>
          <p:nvPr/>
        </p:nvSpPr>
        <p:spPr>
          <a:xfrm>
            <a:off x="3305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2501-E5A4-1246-9525-249C4B5E20D8}"/>
              </a:ext>
            </a:extLst>
          </p:cNvPr>
          <p:cNvSpPr/>
          <p:nvPr/>
        </p:nvSpPr>
        <p:spPr>
          <a:xfrm>
            <a:off x="3876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56A2E-8660-9040-8C52-CFF47DA7081C}"/>
              </a:ext>
            </a:extLst>
          </p:cNvPr>
          <p:cNvSpPr/>
          <p:nvPr/>
        </p:nvSpPr>
        <p:spPr>
          <a:xfrm>
            <a:off x="4448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E23D5-9F0B-4346-B6D4-563167FE302E}"/>
              </a:ext>
            </a:extLst>
          </p:cNvPr>
          <p:cNvSpPr/>
          <p:nvPr/>
        </p:nvSpPr>
        <p:spPr>
          <a:xfrm>
            <a:off x="5019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E4377-C324-8648-85D0-878C5E0389BA}"/>
              </a:ext>
            </a:extLst>
          </p:cNvPr>
          <p:cNvSpPr/>
          <p:nvPr/>
        </p:nvSpPr>
        <p:spPr>
          <a:xfrm>
            <a:off x="5591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0E92A-AF80-D449-93D3-AC6DC42427C5}"/>
              </a:ext>
            </a:extLst>
          </p:cNvPr>
          <p:cNvSpPr/>
          <p:nvPr/>
        </p:nvSpPr>
        <p:spPr>
          <a:xfrm>
            <a:off x="61598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40FFE-1798-E64E-95F8-2AB39C638F74}"/>
              </a:ext>
            </a:extLst>
          </p:cNvPr>
          <p:cNvSpPr/>
          <p:nvPr/>
        </p:nvSpPr>
        <p:spPr>
          <a:xfrm>
            <a:off x="67313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5080E07-3BC8-2F46-AB0C-A7E4ED4FDFEE}"/>
                  </a:ext>
                </a:extLst>
              </p:cNvPr>
              <p:cNvSpPr/>
              <p:nvPr/>
            </p:nvSpPr>
            <p:spPr>
              <a:xfrm>
                <a:off x="2260719" y="2342541"/>
                <a:ext cx="433631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Move until reach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/>
                  <a:t> + Round-Up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5080E07-3BC8-2F46-AB0C-A7E4ED4FD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19" y="2342541"/>
                <a:ext cx="4336315" cy="300082"/>
              </a:xfrm>
              <a:prstGeom prst="rect">
                <a:avLst/>
              </a:prstGeom>
              <a:blipFill>
                <a:blip r:embed="rId2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DFBF41C-6E84-EF44-9C89-02A85DF431FC}"/>
              </a:ext>
            </a:extLst>
          </p:cNvPr>
          <p:cNvSpPr txBox="1"/>
          <p:nvPr/>
        </p:nvSpPr>
        <p:spPr>
          <a:xfrm>
            <a:off x="588757" y="330048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8CEC-62E8-5C44-8302-7A253FA36317}"/>
              </a:ext>
            </a:extLst>
          </p:cNvPr>
          <p:cNvSpPr txBox="1"/>
          <p:nvPr/>
        </p:nvSpPr>
        <p:spPr>
          <a:xfrm>
            <a:off x="588757" y="3738723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A20FE-709F-2649-90A2-76FF9C9909A9}"/>
              </a:ext>
            </a:extLst>
          </p:cNvPr>
          <p:cNvCxnSpPr>
            <a:cxnSpLocks/>
          </p:cNvCxnSpPr>
          <p:nvPr/>
        </p:nvCxnSpPr>
        <p:spPr>
          <a:xfrm flipV="1">
            <a:off x="5101282" y="3014694"/>
            <a:ext cx="0" cy="4369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58C3C-BB8E-DD43-8825-59D311DD5B48}"/>
              </a:ext>
            </a:extLst>
          </p:cNvPr>
          <p:cNvCxnSpPr>
            <a:cxnSpLocks/>
          </p:cNvCxnSpPr>
          <p:nvPr/>
        </p:nvCxnSpPr>
        <p:spPr>
          <a:xfrm flipV="1">
            <a:off x="1439504" y="3429001"/>
            <a:ext cx="5863314" cy="27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FABB0E-5A33-FC4C-9F57-158CD946A2B2}"/>
              </a:ext>
            </a:extLst>
          </p:cNvPr>
          <p:cNvCxnSpPr>
            <a:cxnSpLocks/>
          </p:cNvCxnSpPr>
          <p:nvPr/>
        </p:nvCxnSpPr>
        <p:spPr>
          <a:xfrm>
            <a:off x="1427522" y="3927230"/>
            <a:ext cx="5875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333272-040A-4D4D-9005-5BEA9A65B233}"/>
              </a:ext>
            </a:extLst>
          </p:cNvPr>
          <p:cNvCxnSpPr>
            <a:cxnSpLocks/>
          </p:cNvCxnSpPr>
          <p:nvPr/>
        </p:nvCxnSpPr>
        <p:spPr>
          <a:xfrm flipV="1">
            <a:off x="5419418" y="3022255"/>
            <a:ext cx="0" cy="827753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9835CDD9-F1D7-CF4B-B553-3B218E1101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5" y="4790132"/>
                <a:ext cx="7543800" cy="8411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Theorem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(Will go back)</a:t>
                </a:r>
              </a:p>
              <a:p>
                <a:r>
                  <a:rPr lang="en-US" dirty="0"/>
                  <a:t>PROPX allocations exist and can be found by *</a:t>
                </a:r>
                <a:r>
                  <a:rPr lang="en-US" dirty="0">
                    <a:solidFill>
                      <a:srgbClr val="0070C0"/>
                    </a:solidFill>
                  </a:rPr>
                  <a:t>Moving Knife Algorithm</a:t>
                </a:r>
                <a:r>
                  <a:rPr lang="en-US" dirty="0"/>
                  <a:t>*.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9835CDD9-F1D7-CF4B-B553-3B218E110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5" y="4790132"/>
                <a:ext cx="7543800" cy="841122"/>
              </a:xfrm>
              <a:blipFill>
                <a:blip r:embed="rId3"/>
                <a:stretch>
                  <a:fillRect l="-647" t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DD9C13D-A0A4-9241-B9E8-DAAC8135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76E67D-ACC8-1041-AE89-3D5BEF8C4602}"/>
                  </a:ext>
                </a:extLst>
              </p:cNvPr>
              <p:cNvSpPr txBox="1"/>
              <p:nvPr/>
            </p:nvSpPr>
            <p:spPr>
              <a:xfrm>
                <a:off x="2364144" y="4105461"/>
                <a:ext cx="344504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1350" dirty="0"/>
                  <a:t> is the smallest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76E67D-ACC8-1041-AE89-3D5BEF8C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144" y="4105461"/>
                <a:ext cx="3445046" cy="300082"/>
              </a:xfrm>
              <a:prstGeom prst="rect">
                <a:avLst/>
              </a:prstGeom>
              <a:blipFill>
                <a:blip r:embed="rId4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7EF2EC-B65D-E949-BBAC-C2588F4EF4C3}"/>
                  </a:ext>
                </a:extLst>
              </p:cNvPr>
              <p:cNvSpPr txBox="1"/>
              <p:nvPr/>
            </p:nvSpPr>
            <p:spPr>
              <a:xfrm>
                <a:off x="2353696" y="4508093"/>
                <a:ext cx="333443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350" dirty="0"/>
                  <a:t> and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7EF2EC-B65D-E949-BBAC-C2588F4EF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696" y="4508093"/>
                <a:ext cx="3334439" cy="300082"/>
              </a:xfrm>
              <a:prstGeom prst="rect">
                <a:avLst/>
              </a:prstGeom>
              <a:blipFill>
                <a:blip r:embed="rId5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3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593 " pathEditMode="relative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593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593 " pathEditMode="relative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593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9" grpId="0" uiExpand="1" build="p"/>
      <p:bldP spid="32" grpId="0"/>
      <p:bldP spid="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PROPX: The Third Algorithm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BF700-FA8A-9E43-BC0D-FAE9FC376797}"/>
              </a:ext>
            </a:extLst>
          </p:cNvPr>
          <p:cNvSpPr/>
          <p:nvPr/>
        </p:nvSpPr>
        <p:spPr>
          <a:xfrm>
            <a:off x="1590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637AB-DAAB-D245-BA16-F808149A50AB}"/>
              </a:ext>
            </a:extLst>
          </p:cNvPr>
          <p:cNvSpPr/>
          <p:nvPr/>
        </p:nvSpPr>
        <p:spPr>
          <a:xfrm>
            <a:off x="2162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484F5-BF61-F64B-8FBE-1B63EFEB8A39}"/>
              </a:ext>
            </a:extLst>
          </p:cNvPr>
          <p:cNvSpPr/>
          <p:nvPr/>
        </p:nvSpPr>
        <p:spPr>
          <a:xfrm>
            <a:off x="2733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C045E1-D441-4A43-BCCD-F5766A249EE9}"/>
              </a:ext>
            </a:extLst>
          </p:cNvPr>
          <p:cNvSpPr/>
          <p:nvPr/>
        </p:nvSpPr>
        <p:spPr>
          <a:xfrm>
            <a:off x="3305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2501-E5A4-1246-9525-249C4B5E20D8}"/>
              </a:ext>
            </a:extLst>
          </p:cNvPr>
          <p:cNvSpPr/>
          <p:nvPr/>
        </p:nvSpPr>
        <p:spPr>
          <a:xfrm>
            <a:off x="3876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56A2E-8660-9040-8C52-CFF47DA7081C}"/>
              </a:ext>
            </a:extLst>
          </p:cNvPr>
          <p:cNvSpPr/>
          <p:nvPr/>
        </p:nvSpPr>
        <p:spPr>
          <a:xfrm>
            <a:off x="4448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E23D5-9F0B-4346-B6D4-563167FE302E}"/>
              </a:ext>
            </a:extLst>
          </p:cNvPr>
          <p:cNvSpPr/>
          <p:nvPr/>
        </p:nvSpPr>
        <p:spPr>
          <a:xfrm>
            <a:off x="5019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E4377-C324-8648-85D0-878C5E0389BA}"/>
              </a:ext>
            </a:extLst>
          </p:cNvPr>
          <p:cNvSpPr/>
          <p:nvPr/>
        </p:nvSpPr>
        <p:spPr>
          <a:xfrm>
            <a:off x="5591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0E92A-AF80-D449-93D3-AC6DC42427C5}"/>
              </a:ext>
            </a:extLst>
          </p:cNvPr>
          <p:cNvSpPr/>
          <p:nvPr/>
        </p:nvSpPr>
        <p:spPr>
          <a:xfrm>
            <a:off x="61598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40FFE-1798-E64E-95F8-2AB39C638F74}"/>
              </a:ext>
            </a:extLst>
          </p:cNvPr>
          <p:cNvSpPr/>
          <p:nvPr/>
        </p:nvSpPr>
        <p:spPr>
          <a:xfrm>
            <a:off x="67313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BF41C-6E84-EF44-9C89-02A85DF431FC}"/>
              </a:ext>
            </a:extLst>
          </p:cNvPr>
          <p:cNvSpPr txBox="1"/>
          <p:nvPr/>
        </p:nvSpPr>
        <p:spPr>
          <a:xfrm>
            <a:off x="588757" y="330048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8CEC-62E8-5C44-8302-7A253FA36317}"/>
              </a:ext>
            </a:extLst>
          </p:cNvPr>
          <p:cNvSpPr txBox="1"/>
          <p:nvPr/>
        </p:nvSpPr>
        <p:spPr>
          <a:xfrm>
            <a:off x="588757" y="3769317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72E71-DD75-3B48-AFC2-0B489A66C2B8}"/>
              </a:ext>
            </a:extLst>
          </p:cNvPr>
          <p:cNvSpPr txBox="1"/>
          <p:nvPr/>
        </p:nvSpPr>
        <p:spPr>
          <a:xfrm>
            <a:off x="588757" y="4242344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58C3C-BB8E-DD43-8825-59D311DD5B48}"/>
              </a:ext>
            </a:extLst>
          </p:cNvPr>
          <p:cNvCxnSpPr>
            <a:cxnSpLocks/>
          </p:cNvCxnSpPr>
          <p:nvPr/>
        </p:nvCxnSpPr>
        <p:spPr>
          <a:xfrm flipV="1">
            <a:off x="1439504" y="3444949"/>
            <a:ext cx="5863314" cy="27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FABB0E-5A33-FC4C-9F57-158CD946A2B2}"/>
              </a:ext>
            </a:extLst>
          </p:cNvPr>
          <p:cNvCxnSpPr>
            <a:cxnSpLocks/>
          </p:cNvCxnSpPr>
          <p:nvPr/>
        </p:nvCxnSpPr>
        <p:spPr>
          <a:xfrm>
            <a:off x="1427522" y="3943368"/>
            <a:ext cx="5875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B135A-B1BB-404C-A82F-B905BC3C2A97}"/>
              </a:ext>
            </a:extLst>
          </p:cNvPr>
          <p:cNvCxnSpPr>
            <a:cxnSpLocks/>
          </p:cNvCxnSpPr>
          <p:nvPr/>
        </p:nvCxnSpPr>
        <p:spPr>
          <a:xfrm>
            <a:off x="1439504" y="4388125"/>
            <a:ext cx="5863314" cy="9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/>
              <p:nvPr/>
            </p:nvSpPr>
            <p:spPr>
              <a:xfrm>
                <a:off x="1590675" y="4585990"/>
                <a:ext cx="6760136" cy="386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350" dirty="0"/>
                  <a:t>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75" y="4585990"/>
                <a:ext cx="6760136" cy="38683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A54AC9-4C81-AA46-951B-55A3806F0DD6}"/>
                  </a:ext>
                </a:extLst>
              </p:cNvPr>
              <p:cNvSpPr/>
              <p:nvPr/>
            </p:nvSpPr>
            <p:spPr>
              <a:xfrm>
                <a:off x="1427521" y="2262798"/>
                <a:ext cx="6357894" cy="3868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Allocate each item to the </a:t>
                </a:r>
                <a:r>
                  <a:rPr lang="en-US" sz="1350" dirty="0">
                    <a:solidFill>
                      <a:srgbClr val="FF0000"/>
                    </a:solidFill>
                  </a:rPr>
                  <a:t>lowest</a:t>
                </a:r>
                <a:r>
                  <a:rPr lang="en-US" sz="1350" dirty="0"/>
                  <a:t> bidder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 until passing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A54AC9-4C81-AA46-951B-55A3806F0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21" y="2262798"/>
                <a:ext cx="6357894" cy="386837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F1066-5A68-5142-B3DE-F6CB48F9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0B2ECE-8887-FD46-9D54-8A34DF3A21E5}"/>
                  </a:ext>
                </a:extLst>
              </p:cNvPr>
              <p:cNvSpPr txBox="1"/>
              <p:nvPr/>
            </p:nvSpPr>
            <p:spPr>
              <a:xfrm>
                <a:off x="1590675" y="5082852"/>
                <a:ext cx="2981326" cy="386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For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∈{1,3}</m:t>
                    </m:r>
                  </m:oMath>
                </a14:m>
                <a:r>
                  <a:rPr lang="en-US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0B2ECE-8887-FD46-9D54-8A34DF3A2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75" y="5082852"/>
                <a:ext cx="2981326" cy="386837"/>
              </a:xfrm>
              <a:prstGeom prst="rect">
                <a:avLst/>
              </a:prstGeom>
              <a:blipFill>
                <a:blip r:embed="rId4"/>
                <a:stretch>
                  <a:fillRect l="-6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2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0.08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33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275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95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17 " pathEditMode="relative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38" grpId="0"/>
      <p:bldP spid="4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PROPX: The Third Algorithm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BF700-FA8A-9E43-BC0D-FAE9FC376797}"/>
              </a:ext>
            </a:extLst>
          </p:cNvPr>
          <p:cNvSpPr/>
          <p:nvPr/>
        </p:nvSpPr>
        <p:spPr>
          <a:xfrm>
            <a:off x="1590675" y="3120074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637AB-DAAB-D245-BA16-F808149A50AB}"/>
              </a:ext>
            </a:extLst>
          </p:cNvPr>
          <p:cNvSpPr/>
          <p:nvPr/>
        </p:nvSpPr>
        <p:spPr>
          <a:xfrm>
            <a:off x="2162175" y="353595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484F5-BF61-F64B-8FBE-1B63EFEB8A39}"/>
              </a:ext>
            </a:extLst>
          </p:cNvPr>
          <p:cNvSpPr/>
          <p:nvPr/>
        </p:nvSpPr>
        <p:spPr>
          <a:xfrm>
            <a:off x="2733675" y="3900947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C045E1-D441-4A43-BCCD-F5766A249EE9}"/>
              </a:ext>
            </a:extLst>
          </p:cNvPr>
          <p:cNvSpPr/>
          <p:nvPr/>
        </p:nvSpPr>
        <p:spPr>
          <a:xfrm>
            <a:off x="3305175" y="35167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2501-E5A4-1246-9525-249C4B5E20D8}"/>
              </a:ext>
            </a:extLst>
          </p:cNvPr>
          <p:cNvSpPr/>
          <p:nvPr/>
        </p:nvSpPr>
        <p:spPr>
          <a:xfrm>
            <a:off x="3876675" y="3519133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56A2E-8660-9040-8C52-CFF47DA7081C}"/>
              </a:ext>
            </a:extLst>
          </p:cNvPr>
          <p:cNvSpPr/>
          <p:nvPr/>
        </p:nvSpPr>
        <p:spPr>
          <a:xfrm>
            <a:off x="4448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E23D5-9F0B-4346-B6D4-563167FE302E}"/>
              </a:ext>
            </a:extLst>
          </p:cNvPr>
          <p:cNvSpPr/>
          <p:nvPr/>
        </p:nvSpPr>
        <p:spPr>
          <a:xfrm>
            <a:off x="5019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E4377-C324-8648-85D0-878C5E0389BA}"/>
              </a:ext>
            </a:extLst>
          </p:cNvPr>
          <p:cNvSpPr/>
          <p:nvPr/>
        </p:nvSpPr>
        <p:spPr>
          <a:xfrm>
            <a:off x="5591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0E92A-AF80-D449-93D3-AC6DC42427C5}"/>
              </a:ext>
            </a:extLst>
          </p:cNvPr>
          <p:cNvSpPr/>
          <p:nvPr/>
        </p:nvSpPr>
        <p:spPr>
          <a:xfrm>
            <a:off x="61598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40FFE-1798-E64E-95F8-2AB39C638F74}"/>
              </a:ext>
            </a:extLst>
          </p:cNvPr>
          <p:cNvSpPr/>
          <p:nvPr/>
        </p:nvSpPr>
        <p:spPr>
          <a:xfrm>
            <a:off x="67313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BF41C-6E84-EF44-9C89-02A85DF431FC}"/>
              </a:ext>
            </a:extLst>
          </p:cNvPr>
          <p:cNvSpPr txBox="1"/>
          <p:nvPr/>
        </p:nvSpPr>
        <p:spPr>
          <a:xfrm>
            <a:off x="588757" y="330048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8CEC-62E8-5C44-8302-7A253FA36317}"/>
              </a:ext>
            </a:extLst>
          </p:cNvPr>
          <p:cNvSpPr txBox="1"/>
          <p:nvPr/>
        </p:nvSpPr>
        <p:spPr>
          <a:xfrm>
            <a:off x="588757" y="3706825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72E71-DD75-3B48-AFC2-0B489A66C2B8}"/>
              </a:ext>
            </a:extLst>
          </p:cNvPr>
          <p:cNvSpPr txBox="1"/>
          <p:nvPr/>
        </p:nvSpPr>
        <p:spPr>
          <a:xfrm>
            <a:off x="588757" y="4091043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58C3C-BB8E-DD43-8825-59D311DD5B48}"/>
              </a:ext>
            </a:extLst>
          </p:cNvPr>
          <p:cNvCxnSpPr>
            <a:cxnSpLocks/>
          </p:cNvCxnSpPr>
          <p:nvPr/>
        </p:nvCxnSpPr>
        <p:spPr>
          <a:xfrm flipV="1">
            <a:off x="1439504" y="3429001"/>
            <a:ext cx="5863314" cy="27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FABB0E-5A33-FC4C-9F57-158CD946A2B2}"/>
              </a:ext>
            </a:extLst>
          </p:cNvPr>
          <p:cNvCxnSpPr>
            <a:cxnSpLocks/>
          </p:cNvCxnSpPr>
          <p:nvPr/>
        </p:nvCxnSpPr>
        <p:spPr>
          <a:xfrm>
            <a:off x="1427522" y="3847486"/>
            <a:ext cx="5875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B135A-B1BB-404C-A82F-B905BC3C2A97}"/>
              </a:ext>
            </a:extLst>
          </p:cNvPr>
          <p:cNvCxnSpPr>
            <a:cxnSpLocks/>
          </p:cNvCxnSpPr>
          <p:nvPr/>
        </p:nvCxnSpPr>
        <p:spPr>
          <a:xfrm flipV="1">
            <a:off x="1439504" y="4215272"/>
            <a:ext cx="3417017" cy="46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9835CDD9-F1D7-CF4B-B553-3B218E1101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5" y="4790132"/>
                <a:ext cx="7543800" cy="8411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Theorem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(Will go back later).</a:t>
                </a:r>
              </a:p>
              <a:p>
                <a:r>
                  <a:rPr lang="en-US" dirty="0"/>
                  <a:t>PROPX allocations exist and can be found by *</a:t>
                </a:r>
                <a:r>
                  <a:rPr lang="en-US" dirty="0">
                    <a:solidFill>
                      <a:srgbClr val="0070C0"/>
                    </a:solidFill>
                  </a:rPr>
                  <a:t>Bid-and-Take Algorithm</a:t>
                </a:r>
                <a:r>
                  <a:rPr lang="en-US" dirty="0"/>
                  <a:t>*.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9835CDD9-F1D7-CF4B-B553-3B218E110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5" y="4790132"/>
                <a:ext cx="7543800" cy="841122"/>
              </a:xfrm>
              <a:blipFill>
                <a:blip r:embed="rId2"/>
                <a:stretch>
                  <a:fillRect l="-647" t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F1066-5A68-5142-B3DE-F6CB48F9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3FDC55-316A-A442-8774-0A01560A08CA}"/>
                  </a:ext>
                </a:extLst>
              </p:cNvPr>
              <p:cNvSpPr/>
              <p:nvPr/>
            </p:nvSpPr>
            <p:spPr>
              <a:xfrm>
                <a:off x="1427521" y="2262798"/>
                <a:ext cx="6357894" cy="3868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Allocate each item to the </a:t>
                </a:r>
                <a:r>
                  <a:rPr lang="en-US" sz="1350" dirty="0">
                    <a:solidFill>
                      <a:srgbClr val="FF0000"/>
                    </a:solidFill>
                  </a:rPr>
                  <a:t>lowest</a:t>
                </a:r>
                <a:r>
                  <a:rPr lang="en-US" sz="1350" dirty="0"/>
                  <a:t> bidder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 until passing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3FDC55-316A-A442-8774-0A01560A0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21" y="2262798"/>
                <a:ext cx="6357894" cy="386837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54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dirty="0">
                    <a:solidFill>
                      <a:srgbClr val="0070C0"/>
                    </a:solidFill>
                  </a:rPr>
                  <a:t>Proportional (PROP) </a:t>
                </a:r>
                <a:r>
                  <a:rPr lang="en-US" dirty="0">
                    <a:solidFill>
                      <a:schemeClr val="tx1"/>
                    </a:solidFill>
                  </a:rPr>
                  <a:t>if for any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HK" dirty="0"/>
                  <a:t>An imaginary experiment: Agent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dirty="0"/>
                  <a:t> divides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 bundles but is always the last one to select a bundle.</a:t>
                </a:r>
              </a:p>
              <a:p>
                <a:pPr lvl="1"/>
                <a:r>
                  <a:rPr lang="en-HK" dirty="0"/>
                  <a:t>For any partition, the largest one is at least the average,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.</a:t>
                </a:r>
              </a:p>
              <a:p>
                <a:pPr lvl="1"/>
                <a:r>
                  <a:rPr lang="en-HK" dirty="0"/>
                  <a:t>However,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cannot be always guaranteed.</a:t>
                </a:r>
              </a:p>
              <a:p>
                <a:r>
                  <a:rPr lang="en-HK" b="1" dirty="0">
                    <a:solidFill>
                      <a:srgbClr val="0070C0"/>
                    </a:solidFill>
                  </a:rPr>
                  <a:t>Maximin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Share (MMS)*: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HK" dirty="0"/>
                  <a:t> is the set of all possible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-partitions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HK" dirty="0"/>
              </a:p>
              <a:p>
                <a:pPr marL="1508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HK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HK" dirty="0"/>
                  <a:t>Relaxation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b="1" dirty="0">
                    <a:solidFill>
                      <a:srgbClr val="0070C0"/>
                    </a:solidFill>
                  </a:rPr>
                  <a:t>MMS fair </a:t>
                </a:r>
                <a:r>
                  <a:rPr lang="en-US" dirty="0">
                    <a:solidFill>
                      <a:schemeClr val="tx1"/>
                    </a:solidFill>
                  </a:rPr>
                  <a:t>if for any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08027-B907-214C-976E-A18A52A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E1C-4ECF-BC49-82AE-CBB52627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Fairness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9DE1CF-530D-D546-94C9-B5D91A5E4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1760"/>
                <a:ext cx="8332470" cy="479520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Proportionality: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always exist and are easy to find</a:t>
                </a:r>
              </a:p>
              <a:p>
                <a:pPr>
                  <a:buFont typeface="Arial" charset="0"/>
                  <a:buChar char="•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Envy-freeness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latin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envy-freeness implies proportionality</a:t>
                </a:r>
              </a:p>
              <a:p>
                <a:pPr lvl="1"/>
                <a:r>
                  <a:rPr lang="en-US" dirty="0"/>
                  <a:t>an envy-free allocation also always exists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9DE1CF-530D-D546-94C9-B5D91A5E4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1760"/>
                <a:ext cx="8332470" cy="4795203"/>
              </a:xfrm>
              <a:blipFill>
                <a:blip r:embed="rId3"/>
                <a:stretch>
                  <a:fillRect l="-1370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5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1634737"/>
                <a:ext cx="7543800" cy="424433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MMS fair if for any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Not guaranteed to exist [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ARSW</a:t>
                </a:r>
                <a:r>
                  <a:rPr lang="en-US" dirty="0">
                    <a:solidFill>
                      <a:srgbClr val="0070C0"/>
                    </a:solidFill>
                  </a:rPr>
                  <a:t>, 2017]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Method: Design an instance and *enumerate all possible allocations* such that none is MMS.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-approximate MMS fair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-MMS ) </a:t>
                </a:r>
                <a:r>
                  <a:rPr lang="en-US" dirty="0">
                    <a:solidFill>
                      <a:schemeClr val="tx1"/>
                    </a:solidFill>
                  </a:rPr>
                  <a:t>if for any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Lemma 2.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LLW</a:t>
                </a:r>
                <a:r>
                  <a:rPr lang="en-US" dirty="0">
                    <a:solidFill>
                      <a:schemeClr val="tx1"/>
                    </a:solidFill>
                  </a:rPr>
                  <a:t>, 2021]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(1) A PROPX allocation is 2-MMS;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(2) An MMS allocation can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-PROPX.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634737"/>
                <a:ext cx="7543800" cy="4244339"/>
              </a:xfrm>
              <a:blipFill>
                <a:blip r:embed="rId2"/>
                <a:stretch>
                  <a:fillRect l="-969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40172-12EF-054B-8A42-BC98B474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8350" y="1657761"/>
                <a:ext cx="7498409" cy="38784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Corollary 1.</a:t>
                </a:r>
              </a:p>
              <a:p>
                <a:pPr marL="0" indent="0">
                  <a:buNone/>
                </a:pPr>
                <a:r>
                  <a:rPr lang="en-US" dirty="0"/>
                  <a:t>Top-Envy-Cycle-Elimination, Moving Knife, and Bid-and-Take returns a 2-MMS allocation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Lemma 3.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ARSW</a:t>
                </a:r>
                <a:r>
                  <a:rPr lang="en-US" dirty="0">
                    <a:solidFill>
                      <a:schemeClr val="tx1"/>
                    </a:solidFill>
                  </a:rPr>
                  <a:t>, 2017]</a:t>
                </a:r>
              </a:p>
              <a:p>
                <a:pPr marL="0" indent="0">
                  <a:buNone/>
                </a:pPr>
                <a:r>
                  <a:rPr lang="en-HK" dirty="0"/>
                  <a:t>Round-Robin </a:t>
                </a:r>
                <a:r>
                  <a:rPr lang="en-US" dirty="0"/>
                  <a:t>returns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-MMS allocation.</a:t>
                </a:r>
              </a:p>
              <a:p>
                <a:pPr marL="0" indent="0">
                  <a:buNone/>
                </a:pPr>
                <a:endParaRPr lang="en-HK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Lemma 4.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BM</a:t>
                </a:r>
                <a:r>
                  <a:rPr lang="en-US" dirty="0">
                    <a:solidFill>
                      <a:schemeClr val="tx1"/>
                    </a:solidFill>
                  </a:rPr>
                  <a:t>, 2017]</a:t>
                </a:r>
                <a:endParaRPr lang="en-HK" dirty="0"/>
              </a:p>
              <a:p>
                <a:pPr marL="0" indent="0">
                  <a:buNone/>
                </a:pPr>
                <a:r>
                  <a:rPr lang="en-US" dirty="0"/>
                  <a:t>Top-Envy-Cycle-Elimination actually returns a 4/3-MMS allocation.</a:t>
                </a:r>
                <a:endParaRPr lang="en-HK" dirty="0"/>
              </a:p>
              <a:p>
                <a:pPr marL="0" indent="0">
                  <a:buNone/>
                </a:pPr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8350" y="1657761"/>
                <a:ext cx="7498409" cy="3878415"/>
              </a:xfrm>
              <a:blipFill>
                <a:blip r:embed="rId2"/>
                <a:stretch>
                  <a:fillRect l="-976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FC0E189-0D8E-6640-B599-A8E9C4327FA5}"/>
              </a:ext>
            </a:extLst>
          </p:cNvPr>
          <p:cNvSpPr txBox="1"/>
          <p:nvPr/>
        </p:nvSpPr>
        <p:spPr>
          <a:xfrm>
            <a:off x="5272549" y="4434312"/>
            <a:ext cx="27621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Can we improve 4/3-approximation?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5B650-2BAE-804D-85D5-9C5BCDC7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438401"/>
                <a:ext cx="7543800" cy="334739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Theorem 4.</a:t>
                </a:r>
                <a:r>
                  <a:rPr lang="en-US" dirty="0">
                    <a:solidFill>
                      <a:schemeClr val="tx1"/>
                    </a:solidFill>
                  </a:rPr>
                  <a:t> [Huang and Lu, 2021]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There is 11/9-MMS allocation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Lemma 1*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If we have an algorithm that returns a </a:t>
                </a:r>
                <a:r>
                  <a:rPr lang="en-US" dirty="0">
                    <a:solidFill>
                      <a:srgbClr val="FF0000"/>
                    </a:solidFill>
                  </a:rPr>
                  <a:t>PROPX</a:t>
                </a:r>
                <a:r>
                  <a:rPr lang="en-US" dirty="0">
                    <a:solidFill>
                      <a:schemeClr val="tx1"/>
                    </a:solidFill>
                  </a:rPr>
                  <a:t> allocation for IDO instance, we can design another algorithm for general instances.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If we have an algorithm that returns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-approximate MMS </a:t>
                </a:r>
                <a:r>
                  <a:rPr lang="en-US" dirty="0">
                    <a:solidFill>
                      <a:schemeClr val="tx1"/>
                    </a:solidFill>
                  </a:rPr>
                  <a:t>allocation for IDO instance, we can design another algorithm for general instances.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endParaRPr lang="en-HK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It suffices to focus on IDO instances.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438401"/>
                <a:ext cx="7543800" cy="3347397"/>
              </a:xfrm>
              <a:blipFill>
                <a:blip r:embed="rId2"/>
                <a:stretch>
                  <a:fillRect l="-727" t="-2368" r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9E33B-958A-0049-973C-4BB732F7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3B4C-9192-4092-B0A0-49EC1410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342149"/>
            <a:ext cx="7543800" cy="3097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Theorem 4.</a:t>
            </a:r>
            <a:r>
              <a:rPr lang="en-US" dirty="0">
                <a:solidFill>
                  <a:schemeClr val="tx1"/>
                </a:solidFill>
              </a:rPr>
              <a:t> [Huang and Lu, 2021]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There is 11/9-MMS allocation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Recall Moving-Knife Algorithm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DBED4-99EC-3947-BDFE-C7A92BE714CD}"/>
              </a:ext>
            </a:extLst>
          </p:cNvPr>
          <p:cNvSpPr/>
          <p:nvPr/>
        </p:nvSpPr>
        <p:spPr>
          <a:xfrm>
            <a:off x="16127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C49D0-F2FB-A443-9B5E-EFEAF40F09A7}"/>
              </a:ext>
            </a:extLst>
          </p:cNvPr>
          <p:cNvSpPr/>
          <p:nvPr/>
        </p:nvSpPr>
        <p:spPr>
          <a:xfrm>
            <a:off x="21842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0CBA51-C25C-704E-BBE8-BD1AA80BCAD5}"/>
              </a:ext>
            </a:extLst>
          </p:cNvPr>
          <p:cNvSpPr/>
          <p:nvPr/>
        </p:nvSpPr>
        <p:spPr>
          <a:xfrm>
            <a:off x="27557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E31AC-7518-AD44-ACE3-8A7F8933EEC4}"/>
              </a:ext>
            </a:extLst>
          </p:cNvPr>
          <p:cNvSpPr/>
          <p:nvPr/>
        </p:nvSpPr>
        <p:spPr>
          <a:xfrm>
            <a:off x="33272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9B87-2B48-3249-A7BA-243125F6CB92}"/>
              </a:ext>
            </a:extLst>
          </p:cNvPr>
          <p:cNvSpPr/>
          <p:nvPr/>
        </p:nvSpPr>
        <p:spPr>
          <a:xfrm>
            <a:off x="38987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44407-4387-7A4C-B738-EA210753EE98}"/>
              </a:ext>
            </a:extLst>
          </p:cNvPr>
          <p:cNvSpPr/>
          <p:nvPr/>
        </p:nvSpPr>
        <p:spPr>
          <a:xfrm>
            <a:off x="44702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28513-D89B-B74A-A38B-EE6B5F0BAA19}"/>
              </a:ext>
            </a:extLst>
          </p:cNvPr>
          <p:cNvSpPr/>
          <p:nvPr/>
        </p:nvSpPr>
        <p:spPr>
          <a:xfrm>
            <a:off x="50417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E95BF-821E-9941-BAC3-117CB64E3F37}"/>
              </a:ext>
            </a:extLst>
          </p:cNvPr>
          <p:cNvSpPr/>
          <p:nvPr/>
        </p:nvSpPr>
        <p:spPr>
          <a:xfrm>
            <a:off x="5613298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140F-F885-3D4A-98C1-3F7B7CA1D89A}"/>
              </a:ext>
            </a:extLst>
          </p:cNvPr>
          <p:cNvSpPr/>
          <p:nvPr/>
        </p:nvSpPr>
        <p:spPr>
          <a:xfrm>
            <a:off x="6181940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15022E-7A8F-8D4D-9180-E8E12820A3AF}"/>
              </a:ext>
            </a:extLst>
          </p:cNvPr>
          <p:cNvSpPr/>
          <p:nvPr/>
        </p:nvSpPr>
        <p:spPr>
          <a:xfrm>
            <a:off x="6753440" y="3823179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CF8282-9347-2141-B023-C4467311F377}"/>
                  </a:ext>
                </a:extLst>
              </p:cNvPr>
              <p:cNvSpPr/>
              <p:nvPr/>
            </p:nvSpPr>
            <p:spPr>
              <a:xfrm>
                <a:off x="2184298" y="3440102"/>
                <a:ext cx="374044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</a:t>
                </a:r>
                <a:r>
                  <a:rPr lang="en-US" sz="1350" dirty="0">
                    <a:solidFill>
                      <a:srgbClr val="FF0000"/>
                    </a:solidFill>
                  </a:rPr>
                  <a:t>Move until not PROPX </a:t>
                </a:r>
                <a:r>
                  <a:rPr lang="en-US" sz="1350" dirty="0"/>
                  <a:t>for all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CF8282-9347-2141-B023-C4467311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98" y="3440102"/>
                <a:ext cx="3740448" cy="300082"/>
              </a:xfrm>
              <a:prstGeom prst="rect">
                <a:avLst/>
              </a:prstGeom>
              <a:blipFill>
                <a:blip r:embed="rId2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ED5DDE-2DCE-C04F-A318-2A879574910E}"/>
              </a:ext>
            </a:extLst>
          </p:cNvPr>
          <p:cNvSpPr txBox="1"/>
          <p:nvPr/>
        </p:nvSpPr>
        <p:spPr>
          <a:xfrm>
            <a:off x="610880" y="4418257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5DBF5-A850-8041-8E8E-F1DA1790E687}"/>
              </a:ext>
            </a:extLst>
          </p:cNvPr>
          <p:cNvSpPr txBox="1"/>
          <p:nvPr/>
        </p:nvSpPr>
        <p:spPr>
          <a:xfrm>
            <a:off x="610880" y="4824597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A7ED81-DFE3-534E-9C26-F7E4210055E6}"/>
              </a:ext>
            </a:extLst>
          </p:cNvPr>
          <p:cNvSpPr txBox="1"/>
          <p:nvPr/>
        </p:nvSpPr>
        <p:spPr>
          <a:xfrm>
            <a:off x="610880" y="5208814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B9D0F9-62F5-B440-A22D-D577F7A7F5E7}"/>
              </a:ext>
            </a:extLst>
          </p:cNvPr>
          <p:cNvCxnSpPr>
            <a:cxnSpLocks/>
          </p:cNvCxnSpPr>
          <p:nvPr/>
        </p:nvCxnSpPr>
        <p:spPr>
          <a:xfrm flipV="1">
            <a:off x="1940222" y="4137504"/>
            <a:ext cx="0" cy="4369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339993-8A4A-9F4C-A4BD-1E223DE2272B}"/>
              </a:ext>
            </a:extLst>
          </p:cNvPr>
          <p:cNvCxnSpPr>
            <a:cxnSpLocks/>
          </p:cNvCxnSpPr>
          <p:nvPr/>
        </p:nvCxnSpPr>
        <p:spPr>
          <a:xfrm>
            <a:off x="1461627" y="4574425"/>
            <a:ext cx="34170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EA4B70-11D1-ED4F-AB78-467564ED2AA2}"/>
              </a:ext>
            </a:extLst>
          </p:cNvPr>
          <p:cNvCxnSpPr>
            <a:cxnSpLocks/>
          </p:cNvCxnSpPr>
          <p:nvPr/>
        </p:nvCxnSpPr>
        <p:spPr>
          <a:xfrm>
            <a:off x="1449645" y="4965257"/>
            <a:ext cx="34289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4268D5-0BFC-C840-A6B3-01ED14893AC8}"/>
              </a:ext>
            </a:extLst>
          </p:cNvPr>
          <p:cNvCxnSpPr>
            <a:cxnSpLocks/>
          </p:cNvCxnSpPr>
          <p:nvPr/>
        </p:nvCxnSpPr>
        <p:spPr>
          <a:xfrm flipV="1">
            <a:off x="1461627" y="5333044"/>
            <a:ext cx="3417017" cy="46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EE4958C4-2F6C-A948-A8FD-617103574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8644" y="4498039"/>
                <a:ext cx="3488102" cy="1041359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sz="1350" dirty="0"/>
                  <a:t>“Move”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350" dirty="0"/>
                  <a:t> </a:t>
                </a:r>
                <a:r>
                  <a:rPr lang="en-US" sz="1350" dirty="0">
                    <a:solidFill>
                      <a:srgbClr val="0070C0"/>
                    </a:solidFill>
                  </a:rPr>
                  <a:t>A Bag</a:t>
                </a:r>
              </a:p>
              <a:p>
                <a:pPr lvl="1"/>
                <a:r>
                  <a:rPr lang="en-US" sz="1350" dirty="0">
                    <a:solidFill>
                      <a:schemeClr val="tx1"/>
                    </a:solidFill>
                  </a:rPr>
                  <a:t>From left to right, when reaching item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chemeClr val="tx1"/>
                    </a:solidFill>
                  </a:rPr>
                  <a:t>, as long as </a:t>
                </a:r>
                <a:r>
                  <a:rPr lang="en-US" sz="1350" dirty="0">
                    <a:solidFill>
                      <a:srgbClr val="0070C0"/>
                    </a:solidFill>
                  </a:rPr>
                  <a:t>adding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to the bag fits at least one agent’s PROPX</a:t>
                </a:r>
                <a:r>
                  <a:rPr lang="en-US" sz="1350" dirty="0">
                    <a:solidFill>
                      <a:schemeClr val="tx1"/>
                    </a:solidFill>
                  </a:rPr>
                  <a:t>, add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EE4958C4-2F6C-A948-A8FD-61710357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4" y="4498039"/>
                <a:ext cx="3488102" cy="1041359"/>
              </a:xfrm>
              <a:prstGeom prst="rect">
                <a:avLst/>
              </a:prstGeom>
              <a:blipFill>
                <a:blip r:embed="rId3"/>
                <a:stretch>
                  <a:fillRect t="-585" r="-874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BCDA0C7-0D25-B849-A304-01076DF9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3155" y="5697177"/>
            <a:ext cx="585008" cy="273844"/>
          </a:xfrm>
        </p:spPr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249084-4728-464C-88E1-455A0B1629C0}"/>
              </a:ext>
            </a:extLst>
          </p:cNvPr>
          <p:cNvCxnSpPr>
            <a:cxnSpLocks/>
          </p:cNvCxnSpPr>
          <p:nvPr/>
        </p:nvCxnSpPr>
        <p:spPr>
          <a:xfrm flipV="1">
            <a:off x="2393540" y="4125473"/>
            <a:ext cx="0" cy="827753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236D12-88BB-AA4E-90E2-3F1A81024104}"/>
              </a:ext>
            </a:extLst>
          </p:cNvPr>
          <p:cNvCxnSpPr>
            <a:cxnSpLocks/>
          </p:cNvCxnSpPr>
          <p:nvPr/>
        </p:nvCxnSpPr>
        <p:spPr>
          <a:xfrm flipV="1">
            <a:off x="2957667" y="4125473"/>
            <a:ext cx="0" cy="1200149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6578C2-BEBC-484E-86B5-46A8724F4014}"/>
              </a:ext>
            </a:extLst>
          </p:cNvPr>
          <p:cNvCxnSpPr>
            <a:cxnSpLocks/>
          </p:cNvCxnSpPr>
          <p:nvPr/>
        </p:nvCxnSpPr>
        <p:spPr>
          <a:xfrm flipV="1">
            <a:off x="1988348" y="4137504"/>
            <a:ext cx="0" cy="4369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4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007 L 0.05495 0.000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4 0.0007 L 0.12864 0.000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25 0.00301 L 0.17864 0.0030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339AD11-0394-E546-AF1E-DA08725E4295}"/>
              </a:ext>
            </a:extLst>
          </p:cNvPr>
          <p:cNvSpPr txBox="1">
            <a:spLocks/>
          </p:cNvSpPr>
          <p:nvPr/>
        </p:nvSpPr>
        <p:spPr>
          <a:xfrm>
            <a:off x="822960" y="2342149"/>
            <a:ext cx="7543800" cy="3097775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1" dirty="0">
                <a:solidFill>
                  <a:srgbClr val="0070C0"/>
                </a:solidFill>
              </a:rPr>
              <a:t>Theorem 4.</a:t>
            </a:r>
            <a:r>
              <a:rPr lang="en-US" sz="1350" dirty="0">
                <a:solidFill>
                  <a:schemeClr val="tx1"/>
                </a:solidFill>
              </a:rPr>
              <a:t> [Huang and Lu, 2021]</a:t>
            </a:r>
            <a:endParaRPr lang="en-US" sz="135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350" dirty="0"/>
              <a:t>There is 11/9-MMS allocation</a:t>
            </a:r>
            <a:r>
              <a:rPr lang="en-US" sz="135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50" dirty="0"/>
              <a:t>Recall Moving-Knife Algorithm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35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HK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DBED4-99EC-3947-BDFE-C7A92BE714CD}"/>
              </a:ext>
            </a:extLst>
          </p:cNvPr>
          <p:cNvSpPr/>
          <p:nvPr/>
        </p:nvSpPr>
        <p:spPr>
          <a:xfrm>
            <a:off x="16127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C49D0-F2FB-A443-9B5E-EFEAF40F09A7}"/>
              </a:ext>
            </a:extLst>
          </p:cNvPr>
          <p:cNvSpPr/>
          <p:nvPr/>
        </p:nvSpPr>
        <p:spPr>
          <a:xfrm>
            <a:off x="21842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0CBA51-C25C-704E-BBE8-BD1AA80BCAD5}"/>
              </a:ext>
            </a:extLst>
          </p:cNvPr>
          <p:cNvSpPr/>
          <p:nvPr/>
        </p:nvSpPr>
        <p:spPr>
          <a:xfrm>
            <a:off x="27557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E31AC-7518-AD44-ACE3-8A7F8933EEC4}"/>
              </a:ext>
            </a:extLst>
          </p:cNvPr>
          <p:cNvSpPr/>
          <p:nvPr/>
        </p:nvSpPr>
        <p:spPr>
          <a:xfrm>
            <a:off x="33272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9B87-2B48-3249-A7BA-243125F6CB92}"/>
              </a:ext>
            </a:extLst>
          </p:cNvPr>
          <p:cNvSpPr/>
          <p:nvPr/>
        </p:nvSpPr>
        <p:spPr>
          <a:xfrm>
            <a:off x="38987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44407-4387-7A4C-B738-EA210753EE98}"/>
              </a:ext>
            </a:extLst>
          </p:cNvPr>
          <p:cNvSpPr/>
          <p:nvPr/>
        </p:nvSpPr>
        <p:spPr>
          <a:xfrm>
            <a:off x="44702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28513-D89B-B74A-A38B-EE6B5F0BAA19}"/>
              </a:ext>
            </a:extLst>
          </p:cNvPr>
          <p:cNvSpPr/>
          <p:nvPr/>
        </p:nvSpPr>
        <p:spPr>
          <a:xfrm>
            <a:off x="50417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E95BF-821E-9941-BAC3-117CB64E3F37}"/>
              </a:ext>
            </a:extLst>
          </p:cNvPr>
          <p:cNvSpPr/>
          <p:nvPr/>
        </p:nvSpPr>
        <p:spPr>
          <a:xfrm>
            <a:off x="5613298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140F-F885-3D4A-98C1-3F7B7CA1D89A}"/>
              </a:ext>
            </a:extLst>
          </p:cNvPr>
          <p:cNvSpPr/>
          <p:nvPr/>
        </p:nvSpPr>
        <p:spPr>
          <a:xfrm>
            <a:off x="6181940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15022E-7A8F-8D4D-9180-E8E12820A3AF}"/>
              </a:ext>
            </a:extLst>
          </p:cNvPr>
          <p:cNvSpPr/>
          <p:nvPr/>
        </p:nvSpPr>
        <p:spPr>
          <a:xfrm>
            <a:off x="6753440" y="381114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D5DDE-2DCE-C04F-A318-2A879574910E}"/>
              </a:ext>
            </a:extLst>
          </p:cNvPr>
          <p:cNvSpPr txBox="1"/>
          <p:nvPr/>
        </p:nvSpPr>
        <p:spPr>
          <a:xfrm>
            <a:off x="610880" y="440622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5DBF5-A850-8041-8E8E-F1DA1790E687}"/>
              </a:ext>
            </a:extLst>
          </p:cNvPr>
          <p:cNvSpPr txBox="1"/>
          <p:nvPr/>
        </p:nvSpPr>
        <p:spPr>
          <a:xfrm>
            <a:off x="610880" y="4812565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A7ED81-DFE3-534E-9C26-F7E4210055E6}"/>
              </a:ext>
            </a:extLst>
          </p:cNvPr>
          <p:cNvSpPr txBox="1"/>
          <p:nvPr/>
        </p:nvSpPr>
        <p:spPr>
          <a:xfrm>
            <a:off x="610880" y="5196783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B9D0F9-62F5-B440-A22D-D577F7A7F5E7}"/>
              </a:ext>
            </a:extLst>
          </p:cNvPr>
          <p:cNvCxnSpPr>
            <a:cxnSpLocks/>
          </p:cNvCxnSpPr>
          <p:nvPr/>
        </p:nvCxnSpPr>
        <p:spPr>
          <a:xfrm flipV="1">
            <a:off x="3600579" y="4125473"/>
            <a:ext cx="0" cy="4369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339993-8A4A-9F4C-A4BD-1E223DE2272B}"/>
              </a:ext>
            </a:extLst>
          </p:cNvPr>
          <p:cNvCxnSpPr>
            <a:cxnSpLocks/>
          </p:cNvCxnSpPr>
          <p:nvPr/>
        </p:nvCxnSpPr>
        <p:spPr>
          <a:xfrm>
            <a:off x="1461627" y="4562393"/>
            <a:ext cx="34170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EA4B70-11D1-ED4F-AB78-467564ED2AA2}"/>
              </a:ext>
            </a:extLst>
          </p:cNvPr>
          <p:cNvCxnSpPr>
            <a:cxnSpLocks/>
          </p:cNvCxnSpPr>
          <p:nvPr/>
        </p:nvCxnSpPr>
        <p:spPr>
          <a:xfrm>
            <a:off x="1449645" y="4953226"/>
            <a:ext cx="34289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4268D5-0BFC-C840-A6B3-01ED14893AC8}"/>
              </a:ext>
            </a:extLst>
          </p:cNvPr>
          <p:cNvCxnSpPr>
            <a:cxnSpLocks/>
          </p:cNvCxnSpPr>
          <p:nvPr/>
        </p:nvCxnSpPr>
        <p:spPr>
          <a:xfrm flipV="1">
            <a:off x="1461627" y="5321012"/>
            <a:ext cx="3417017" cy="46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EE4958C4-2F6C-A948-A8FD-617103574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8644" y="4486007"/>
                <a:ext cx="3488102" cy="1041359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sz="1350" dirty="0"/>
                  <a:t>The bag </a:t>
                </a:r>
                <a:r>
                  <a:rPr lang="en-US" sz="1350" dirty="0">
                    <a:solidFill>
                      <a:srgbClr val="FF0000"/>
                    </a:solidFill>
                  </a:rPr>
                  <a:t>immediately</a:t>
                </a:r>
                <a:r>
                  <a:rPr lang="en-US" sz="1350" dirty="0"/>
                  <a:t> stops adding items when adding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/>
                  <a:t> does not fit* anyone.</a:t>
                </a:r>
              </a:p>
              <a:p>
                <a:pPr lvl="1"/>
                <a:r>
                  <a:rPr lang="en-US" sz="1350" dirty="0">
                    <a:solidFill>
                      <a:srgbClr val="FF0000"/>
                    </a:solidFill>
                  </a:rPr>
                  <a:t>Why not skip this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EE4958C4-2F6C-A948-A8FD-61710357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4" y="4486007"/>
                <a:ext cx="3488102" cy="1041359"/>
              </a:xfrm>
              <a:prstGeom prst="rect">
                <a:avLst/>
              </a:prstGeom>
              <a:blipFill>
                <a:blip r:embed="rId2"/>
                <a:stretch>
                  <a:fillRect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556893A-64FB-9A43-A7F4-A9163C6F2043}"/>
                  </a:ext>
                </a:extLst>
              </p:cNvPr>
              <p:cNvSpPr/>
              <p:nvPr/>
            </p:nvSpPr>
            <p:spPr>
              <a:xfrm>
                <a:off x="2184298" y="3428071"/>
                <a:ext cx="374044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</a:t>
                </a:r>
                <a:r>
                  <a:rPr lang="en-US" sz="1350" dirty="0">
                    <a:solidFill>
                      <a:srgbClr val="FF0000"/>
                    </a:solidFill>
                  </a:rPr>
                  <a:t>Move until not PROPX </a:t>
                </a:r>
                <a:r>
                  <a:rPr lang="en-US" sz="1350" dirty="0"/>
                  <a:t>for all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556893A-64FB-9A43-A7F4-A9163C6F2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98" y="3428071"/>
                <a:ext cx="3740448" cy="300082"/>
              </a:xfrm>
              <a:prstGeom prst="rect">
                <a:avLst/>
              </a:prstGeom>
              <a:blipFill>
                <a:blip r:embed="rId3"/>
                <a:stretch>
                  <a:fillRect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FB1CFF8-60A8-4B42-823F-72FBB7F6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5186" y="5701623"/>
            <a:ext cx="585008" cy="273844"/>
          </a:xfrm>
        </p:spPr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5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3B4C-9192-4092-B0A0-49EC1410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7543800" cy="3097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Theorem 4.</a:t>
            </a:r>
            <a:r>
              <a:rPr lang="en-US" dirty="0">
                <a:solidFill>
                  <a:schemeClr val="tx1"/>
                </a:solidFill>
              </a:rPr>
              <a:t> [Huang and Lu, 2021]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There is 11/9-MMS allocation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H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DBED4-99EC-3947-BDFE-C7A92BE714CD}"/>
              </a:ext>
            </a:extLst>
          </p:cNvPr>
          <p:cNvSpPr/>
          <p:nvPr/>
        </p:nvSpPr>
        <p:spPr>
          <a:xfrm>
            <a:off x="16127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C49D0-F2FB-A443-9B5E-EFEAF40F09A7}"/>
              </a:ext>
            </a:extLst>
          </p:cNvPr>
          <p:cNvSpPr/>
          <p:nvPr/>
        </p:nvSpPr>
        <p:spPr>
          <a:xfrm>
            <a:off x="21842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0CBA51-C25C-704E-BBE8-BD1AA80BCAD5}"/>
              </a:ext>
            </a:extLst>
          </p:cNvPr>
          <p:cNvSpPr/>
          <p:nvPr/>
        </p:nvSpPr>
        <p:spPr>
          <a:xfrm>
            <a:off x="27557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E31AC-7518-AD44-ACE3-8A7F8933EEC4}"/>
              </a:ext>
            </a:extLst>
          </p:cNvPr>
          <p:cNvSpPr/>
          <p:nvPr/>
        </p:nvSpPr>
        <p:spPr>
          <a:xfrm>
            <a:off x="33272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9B87-2B48-3249-A7BA-243125F6CB92}"/>
              </a:ext>
            </a:extLst>
          </p:cNvPr>
          <p:cNvSpPr/>
          <p:nvPr/>
        </p:nvSpPr>
        <p:spPr>
          <a:xfrm>
            <a:off x="38987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44407-4387-7A4C-B738-EA210753EE98}"/>
              </a:ext>
            </a:extLst>
          </p:cNvPr>
          <p:cNvSpPr/>
          <p:nvPr/>
        </p:nvSpPr>
        <p:spPr>
          <a:xfrm>
            <a:off x="44702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28513-D89B-B74A-A38B-EE6B5F0BAA19}"/>
              </a:ext>
            </a:extLst>
          </p:cNvPr>
          <p:cNvSpPr/>
          <p:nvPr/>
        </p:nvSpPr>
        <p:spPr>
          <a:xfrm>
            <a:off x="50417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E95BF-821E-9941-BAC3-117CB64E3F37}"/>
              </a:ext>
            </a:extLst>
          </p:cNvPr>
          <p:cNvSpPr/>
          <p:nvPr/>
        </p:nvSpPr>
        <p:spPr>
          <a:xfrm>
            <a:off x="5613298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140F-F885-3D4A-98C1-3F7B7CA1D89A}"/>
              </a:ext>
            </a:extLst>
          </p:cNvPr>
          <p:cNvSpPr/>
          <p:nvPr/>
        </p:nvSpPr>
        <p:spPr>
          <a:xfrm>
            <a:off x="6181940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15022E-7A8F-8D4D-9180-E8E12820A3AF}"/>
              </a:ext>
            </a:extLst>
          </p:cNvPr>
          <p:cNvSpPr/>
          <p:nvPr/>
        </p:nvSpPr>
        <p:spPr>
          <a:xfrm>
            <a:off x="6753440" y="3678801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CF8282-9347-2141-B023-C4467311F377}"/>
                  </a:ext>
                </a:extLst>
              </p:cNvPr>
              <p:cNvSpPr/>
              <p:nvPr/>
            </p:nvSpPr>
            <p:spPr>
              <a:xfrm>
                <a:off x="2184298" y="3295724"/>
                <a:ext cx="414209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</a:t>
                </a:r>
                <a:r>
                  <a:rPr lang="en-US" sz="1350" dirty="0">
                    <a:solidFill>
                      <a:srgbClr val="FF0000"/>
                    </a:solidFill>
                  </a:rPr>
                  <a:t>Move until not </a:t>
                </a:r>
                <a:r>
                  <a:rPr lang="en-US" altLang="zh-CN" sz="1350" b="1" dirty="0">
                    <a:solidFill>
                      <a:srgbClr val="FF0000"/>
                    </a:solidFill>
                  </a:rPr>
                  <a:t>MMS</a:t>
                </a:r>
                <a:r>
                  <a:rPr lang="en-US" altLang="zh-CN" sz="1350" dirty="0">
                    <a:solidFill>
                      <a:srgbClr val="FF0000"/>
                    </a:solidFill>
                  </a:rPr>
                  <a:t> </a:t>
                </a:r>
                <a:r>
                  <a:rPr lang="en-US" sz="1350" dirty="0">
                    <a:solidFill>
                      <a:srgbClr val="FF0000"/>
                    </a:solidFill>
                  </a:rPr>
                  <a:t>for everyone</a:t>
                </a:r>
                <a:endParaRPr lang="en-US" sz="135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CF8282-9347-2141-B023-C4467311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98" y="3295724"/>
                <a:ext cx="4142096" cy="300082"/>
              </a:xfrm>
              <a:prstGeom prst="rect">
                <a:avLst/>
              </a:prstGeom>
              <a:blipFill>
                <a:blip r:embed="rId2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514876D7-B8D7-8A4C-A933-8315EE7A4B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8644" y="4353661"/>
                <a:ext cx="3488102" cy="1041359"/>
              </a:xfrm>
              <a:prstGeom prst="rect">
                <a:avLst/>
              </a:prstGeom>
            </p:spPr>
            <p:txBody>
              <a:bodyPr vert="horz" lIns="0" tIns="34290" rIns="0" bIns="3429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2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sz="1350" dirty="0">
                    <a:solidFill>
                      <a:schemeClr val="tx1"/>
                    </a:solidFill>
                  </a:rPr>
                  <a:t>From left to right, when reaching item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chemeClr val="tx1"/>
                    </a:solidFill>
                  </a:rPr>
                  <a:t>, as long as adding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chemeClr val="tx1"/>
                    </a:solidFill>
                  </a:rPr>
                  <a:t> to the bag fits at least one agent’s MMS, add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sz="1350" dirty="0">
                    <a:solidFill>
                      <a:srgbClr val="0070C0"/>
                    </a:solidFill>
                  </a:rPr>
                  <a:t>Otherwise, skip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and consider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514876D7-B8D7-8A4C-A933-8315EE7A4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4" y="4353661"/>
                <a:ext cx="3488102" cy="1041359"/>
              </a:xfrm>
              <a:prstGeom prst="rect">
                <a:avLst/>
              </a:prstGeom>
              <a:blipFill>
                <a:blip r:embed="rId3"/>
                <a:stretch>
                  <a:fillRect r="-874" b="-14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8-point Star 30">
            <a:extLst>
              <a:ext uri="{FF2B5EF4-FFF2-40B4-BE49-F238E27FC236}">
                <a16:creationId xmlns:a16="http://schemas.microsoft.com/office/drawing/2014/main" id="{1DA4CF75-7B7C-9E43-9881-6674C4C5DA99}"/>
              </a:ext>
            </a:extLst>
          </p:cNvPr>
          <p:cNvSpPr/>
          <p:nvPr/>
        </p:nvSpPr>
        <p:spPr>
          <a:xfrm>
            <a:off x="5744497" y="2935190"/>
            <a:ext cx="437444" cy="386223"/>
          </a:xfrm>
          <a:prstGeom prst="star8">
            <a:avLst/>
          </a:prstGeom>
          <a:solidFill>
            <a:srgbClr val="FFE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32" name="8-point Star 31">
            <a:extLst>
              <a:ext uri="{FF2B5EF4-FFF2-40B4-BE49-F238E27FC236}">
                <a16:creationId xmlns:a16="http://schemas.microsoft.com/office/drawing/2014/main" id="{01BE070F-C83A-4B4A-A851-E34117B7123A}"/>
              </a:ext>
            </a:extLst>
          </p:cNvPr>
          <p:cNvSpPr/>
          <p:nvPr/>
        </p:nvSpPr>
        <p:spPr>
          <a:xfrm>
            <a:off x="8148031" y="4764107"/>
            <a:ext cx="437444" cy="386223"/>
          </a:xfrm>
          <a:prstGeom prst="star8">
            <a:avLst/>
          </a:prstGeom>
          <a:solidFill>
            <a:srgbClr val="FFE0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F2BA21B-E65A-5B49-A11F-C407B128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B6D676-65D3-1B4D-AE06-8EA27B26B142}"/>
              </a:ext>
            </a:extLst>
          </p:cNvPr>
          <p:cNvSpPr/>
          <p:nvPr/>
        </p:nvSpPr>
        <p:spPr>
          <a:xfrm>
            <a:off x="1445832" y="4430046"/>
            <a:ext cx="2693031" cy="1006174"/>
          </a:xfrm>
          <a:prstGeom prst="roundRect">
            <a:avLst/>
          </a:prstGeom>
          <a:noFill/>
          <a:ln w="38100">
            <a:solidFill>
              <a:srgbClr val="AC83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57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8 0.17755 " pathEditMode="relative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37257E-18 L -0.01589 0.203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63 0.20625 " pathEditMode="relative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805 0.20556 " pathEditMode="relative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2" grpId="0" animBg="1"/>
      <p:bldP spid="14" grpId="0"/>
      <p:bldP spid="30" grpId="0"/>
      <p:bldP spid="31" grpId="0" animBg="1"/>
      <p:bldP spid="32" grpId="0" animBg="1"/>
      <p:bldP spid="2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Maximin Share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1772" y="1739991"/>
                <a:ext cx="7504987" cy="37961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Theorem 4.</a:t>
                </a:r>
                <a:r>
                  <a:rPr lang="en-US" dirty="0">
                    <a:solidFill>
                      <a:schemeClr val="tx1"/>
                    </a:solidFill>
                  </a:rPr>
                  <a:t> [Huang and Lu, 2021]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There are 11/9-MMS allocations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However, there might be some items unallocated!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Relax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𝑀𝑀𝑆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-MMS until all items can be allocated.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[Huang and Lu, 2021] showed that setting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=11/9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will be enough. 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1772" y="1739991"/>
                <a:ext cx="7504987" cy="3796185"/>
              </a:xfrm>
              <a:blipFill>
                <a:blip r:embed="rId2"/>
                <a:stretch>
                  <a:fillRect l="-975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4DBED4-99EC-3947-BDFE-C7A92BE714CD}"/>
              </a:ext>
            </a:extLst>
          </p:cNvPr>
          <p:cNvSpPr/>
          <p:nvPr/>
        </p:nvSpPr>
        <p:spPr>
          <a:xfrm>
            <a:off x="16029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C49D0-F2FB-A443-9B5E-EFEAF40F09A7}"/>
              </a:ext>
            </a:extLst>
          </p:cNvPr>
          <p:cNvSpPr/>
          <p:nvPr/>
        </p:nvSpPr>
        <p:spPr>
          <a:xfrm>
            <a:off x="21744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0CBA51-C25C-704E-BBE8-BD1AA80BCAD5}"/>
              </a:ext>
            </a:extLst>
          </p:cNvPr>
          <p:cNvSpPr/>
          <p:nvPr/>
        </p:nvSpPr>
        <p:spPr>
          <a:xfrm>
            <a:off x="27459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E31AC-7518-AD44-ACE3-8A7F8933EEC4}"/>
              </a:ext>
            </a:extLst>
          </p:cNvPr>
          <p:cNvSpPr/>
          <p:nvPr/>
        </p:nvSpPr>
        <p:spPr>
          <a:xfrm>
            <a:off x="33174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9B87-2B48-3249-A7BA-243125F6CB92}"/>
              </a:ext>
            </a:extLst>
          </p:cNvPr>
          <p:cNvSpPr/>
          <p:nvPr/>
        </p:nvSpPr>
        <p:spPr>
          <a:xfrm>
            <a:off x="38889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44407-4387-7A4C-B738-EA210753EE98}"/>
              </a:ext>
            </a:extLst>
          </p:cNvPr>
          <p:cNvSpPr/>
          <p:nvPr/>
        </p:nvSpPr>
        <p:spPr>
          <a:xfrm>
            <a:off x="44604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28513-D89B-B74A-A38B-EE6B5F0BAA19}"/>
              </a:ext>
            </a:extLst>
          </p:cNvPr>
          <p:cNvSpPr/>
          <p:nvPr/>
        </p:nvSpPr>
        <p:spPr>
          <a:xfrm>
            <a:off x="50319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E95BF-821E-9941-BAC3-117CB64E3F37}"/>
              </a:ext>
            </a:extLst>
          </p:cNvPr>
          <p:cNvSpPr/>
          <p:nvPr/>
        </p:nvSpPr>
        <p:spPr>
          <a:xfrm>
            <a:off x="5603431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E140F-F885-3D4A-98C1-3F7B7CA1D89A}"/>
              </a:ext>
            </a:extLst>
          </p:cNvPr>
          <p:cNvSpPr/>
          <p:nvPr/>
        </p:nvSpPr>
        <p:spPr>
          <a:xfrm>
            <a:off x="6172073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15022E-7A8F-8D4D-9180-E8E12820A3AF}"/>
              </a:ext>
            </a:extLst>
          </p:cNvPr>
          <p:cNvSpPr/>
          <p:nvPr/>
        </p:nvSpPr>
        <p:spPr>
          <a:xfrm>
            <a:off x="6743573" y="34025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CF8282-9347-2141-B023-C4467311F377}"/>
                  </a:ext>
                </a:extLst>
              </p:cNvPr>
              <p:cNvSpPr/>
              <p:nvPr/>
            </p:nvSpPr>
            <p:spPr>
              <a:xfrm>
                <a:off x="2184298" y="2986541"/>
                <a:ext cx="414209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</a:t>
                </a:r>
                <a:r>
                  <a:rPr lang="en-US" sz="1350" dirty="0">
                    <a:solidFill>
                      <a:srgbClr val="FF0000"/>
                    </a:solidFill>
                  </a:rPr>
                  <a:t>Move until not </a:t>
                </a:r>
                <a:r>
                  <a:rPr lang="en-US" altLang="zh-CN" sz="1350" b="1" dirty="0">
                    <a:solidFill>
                      <a:srgbClr val="FF0000"/>
                    </a:solidFill>
                  </a:rPr>
                  <a:t>MMS</a:t>
                </a:r>
                <a:r>
                  <a:rPr lang="en-US" altLang="zh-CN" sz="1350" dirty="0">
                    <a:solidFill>
                      <a:srgbClr val="FF0000"/>
                    </a:solidFill>
                  </a:rPr>
                  <a:t> </a:t>
                </a:r>
                <a:r>
                  <a:rPr lang="en-US" sz="1350" dirty="0">
                    <a:solidFill>
                      <a:srgbClr val="FF0000"/>
                    </a:solidFill>
                  </a:rPr>
                  <a:t>for everyone</a:t>
                </a:r>
                <a:endParaRPr lang="en-US" sz="135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CF8282-9347-2141-B023-C4467311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298" y="2986541"/>
                <a:ext cx="4142096" cy="300082"/>
              </a:xfrm>
              <a:prstGeom prst="rect">
                <a:avLst/>
              </a:prstGeom>
              <a:blipFill>
                <a:blip r:embed="rId3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loud 26">
            <a:extLst>
              <a:ext uri="{FF2B5EF4-FFF2-40B4-BE49-F238E27FC236}">
                <a16:creationId xmlns:a16="http://schemas.microsoft.com/office/drawing/2014/main" id="{F1BDE105-E4C8-4949-86D3-6E1E49B30ED2}"/>
              </a:ext>
            </a:extLst>
          </p:cNvPr>
          <p:cNvSpPr/>
          <p:nvPr/>
        </p:nvSpPr>
        <p:spPr>
          <a:xfrm>
            <a:off x="6270431" y="5022420"/>
            <a:ext cx="2678153" cy="11946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Open problem:</a:t>
            </a:r>
          </a:p>
          <a:p>
            <a:pPr algn="ctr"/>
            <a:r>
              <a:rPr lang="en-US" sz="1500" dirty="0"/>
              <a:t>11/9 is not tight!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022B0FF-B192-544F-9C28-97BD2412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Information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438401"/>
                <a:ext cx="7543800" cy="32636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500" dirty="0"/>
                  <a:t>Complete Information: </a:t>
                </a:r>
                <a:r>
                  <a:rPr lang="en-US" sz="1500" dirty="0">
                    <a:solidFill>
                      <a:srgbClr val="FF0000"/>
                    </a:solidFill>
                  </a:rPr>
                  <a:t>Cardinal</a:t>
                </a:r>
                <a:r>
                  <a:rPr lang="en-US" sz="1500" dirty="0"/>
                  <a:t> valuations,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500" dirty="0"/>
                  <a:t> for all agent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500" dirty="0"/>
                  <a:t>;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500" dirty="0"/>
                  <a:t>Partial Information: </a:t>
                </a:r>
                <a:r>
                  <a:rPr lang="en-US" sz="1500" dirty="0">
                    <a:solidFill>
                      <a:srgbClr val="FF0000"/>
                    </a:solidFill>
                  </a:rPr>
                  <a:t>Ordinal</a:t>
                </a:r>
                <a:r>
                  <a:rPr lang="en-US" sz="1500" dirty="0"/>
                  <a:t> valuations,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500" dirty="0"/>
                  <a:t> for all agent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500" dirty="0"/>
                  <a:t>;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500" dirty="0">
                    <a:solidFill>
                      <a:srgbClr val="0070C0"/>
                    </a:solidFill>
                  </a:rPr>
                  <a:t>Note they do have cardinal valuations; just we do not know.</a:t>
                </a:r>
              </a:p>
              <a:p>
                <a:pPr>
                  <a:lnSpc>
                    <a:spcPct val="100000"/>
                  </a:lnSpc>
                </a:pPr>
                <a:endParaRPr lang="en-US" sz="15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500" b="1" dirty="0">
                    <a:solidFill>
                      <a:srgbClr val="0070C0"/>
                    </a:solidFill>
                  </a:rPr>
                  <a:t> Observations: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500" dirty="0"/>
                  <a:t>Envy-Cycle-Elimination, Moving-Knife, Bid-and-Take, …, they use cardinal valuations.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350" dirty="0"/>
                  <a:t>They need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for some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500" dirty="0"/>
                  <a:t>Round-Robin only uses ordinal valuations.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350" dirty="0"/>
                  <a:t>The agents follow a prefixed order to select items.</a:t>
                </a:r>
                <a:endParaRPr lang="en-US" sz="1500" dirty="0"/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438401"/>
                <a:ext cx="7543800" cy="3263695"/>
              </a:xfrm>
              <a:blipFill>
                <a:blip r:embed="rId2"/>
                <a:stretch>
                  <a:fillRect l="-242" t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DF8E3-2184-3F40-9B23-0F069159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 Fairness via Ordinal Information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438401"/>
                <a:ext cx="8007234" cy="309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50" dirty="0" smtClean="0">
                    <a:solidFill>
                      <a:srgbClr val="0070C0"/>
                    </a:solidFill>
                  </a:rPr>
                  <a:t>Why isn’t ordinal information enough?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50" dirty="0"/>
                  <a:t>Consider a simple example with two agents and four items.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We only need to consider IDO instances: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dirty="0"/>
                  <a:t> for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∈{1,2}</m:t>
                    </m:r>
                  </m:oMath>
                </a14:m>
                <a:r>
                  <a:rPr lang="en-US" sz="150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The cardinal valuations can be arbitrary that are consistence with the ranking.</a:t>
                </a:r>
              </a:p>
              <a:p>
                <a:pPr lvl="1"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r>
                  <a:rPr lang="en-US" sz="1500" dirty="0"/>
                  <a:t>Wlog, assume item 1 is allocated to agent 1.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350" dirty="0"/>
                  <a:t>If agent 1 only receives 1 item, consider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=(1,1,1,1)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while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350" dirty="0"/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sz="1350" dirty="0"/>
                  <a:t>   Thus, the approximation ratio cannot be better (smaller) than </a:t>
                </a:r>
                <a:r>
                  <a:rPr lang="en-US" sz="1350" dirty="0">
                    <a:solidFill>
                      <a:srgbClr val="0070C0"/>
                    </a:solidFill>
                  </a:rPr>
                  <a:t>3/2</a:t>
                </a:r>
                <a:r>
                  <a:rPr lang="en-US" sz="135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350" dirty="0"/>
                  <a:t>If agent 1 receives 2 items, consider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=(3,1,1,1)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while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sz="13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sz="1350" dirty="0"/>
                  <a:t>   Thus, the approximation ratio cannot be better (smaller) than </a:t>
                </a:r>
                <a:r>
                  <a:rPr lang="en-US" sz="1350" dirty="0">
                    <a:solidFill>
                      <a:srgbClr val="0070C0"/>
                    </a:solidFill>
                  </a:rPr>
                  <a:t>4/3</a:t>
                </a:r>
                <a:r>
                  <a:rPr lang="en-US" sz="1350" dirty="0"/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438401"/>
                <a:ext cx="8007234" cy="3097775"/>
              </a:xfrm>
              <a:blipFill>
                <a:blip r:embed="rId2"/>
                <a:stretch>
                  <a:fillRect l="-304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D8E9-6F6A-3549-B841-09E9A376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 Fairness via Ordinal Information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438401"/>
                <a:ext cx="8236819" cy="309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500" dirty="0"/>
                  <a:t>Wlog, assume item 1 is allocated to agent 1.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350" dirty="0"/>
                  <a:t>If agent 1 only receives 1 item, consider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=(1,1,1,1)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while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350" dirty="0"/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sz="1350" dirty="0"/>
                  <a:t>   Thus, the approximation ratio cannot be better (smaller) than </a:t>
                </a:r>
                <a:r>
                  <a:rPr lang="en-US" sz="1350" dirty="0">
                    <a:solidFill>
                      <a:srgbClr val="0070C0"/>
                    </a:solidFill>
                  </a:rPr>
                  <a:t>3/2</a:t>
                </a:r>
                <a:r>
                  <a:rPr lang="en-US" sz="135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350" dirty="0"/>
                  <a:t>If agent 1 receives 2 item, consider 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=(3,1,1,1)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 while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𝑀𝑀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350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sz="1350" dirty="0">
                    <a:solidFill>
                      <a:srgbClr val="0070C0"/>
                    </a:solidFill>
                  </a:rPr>
                  <a:t>   Thus, the approximation ratio cannot be better (smaller) than 4/3.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Recall with cardinal valuations, there are 11/9-MMS allocations.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Cardinal valuations are strictly more powerful than ordinal valuations.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lower bound 4/3 quantifies the gap between cardinal and ordinal valuations.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438401"/>
                <a:ext cx="8236819" cy="3097775"/>
              </a:xfrm>
              <a:blipFill>
                <a:blip r:embed="rId2"/>
                <a:stretch>
                  <a:fillRect l="-740" t="-394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9F84E-2D76-F64E-8B96-23BB4E17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9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2" name="Rectangle 1"/>
          <p:cNvSpPr/>
          <p:nvPr/>
        </p:nvSpPr>
        <p:spPr>
          <a:xfrm>
            <a:off x="822960" y="3467100"/>
            <a:ext cx="7543800" cy="11303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908276" y="2059287"/>
            <a:ext cx="1623084" cy="81154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30918" y="3467100"/>
            <a:ext cx="0" cy="1130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/>
              <p:cNvSpPr/>
              <p:nvPr/>
            </p:nvSpPr>
            <p:spPr>
              <a:xfrm>
                <a:off x="1701800" y="2247900"/>
                <a:ext cx="1244600" cy="701014"/>
              </a:xfrm>
              <a:prstGeom prst="wedgeRectCallout">
                <a:avLst>
                  <a:gd name="adj1" fmla="val -4005"/>
                  <a:gd name="adj2" fmla="val 11222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charset="0"/>
                        </a:rPr>
                        <m:t>1/2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800" y="2247900"/>
                <a:ext cx="1244600" cy="701014"/>
              </a:xfrm>
              <a:prstGeom prst="wedgeRectCallout">
                <a:avLst>
                  <a:gd name="adj1" fmla="val -4005"/>
                  <a:gd name="adj2" fmla="val 112221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5613400" y="2247899"/>
                <a:ext cx="1244600" cy="701014"/>
              </a:xfrm>
              <a:prstGeom prst="wedgeRectCallout">
                <a:avLst>
                  <a:gd name="adj1" fmla="val 3761"/>
                  <a:gd name="adj2" fmla="val 11075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charset="0"/>
                        </a:rPr>
                        <m:t>1/2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00" y="2247899"/>
                <a:ext cx="1244600" cy="701014"/>
              </a:xfrm>
              <a:prstGeom prst="wedgeRectCallout">
                <a:avLst>
                  <a:gd name="adj1" fmla="val 3761"/>
                  <a:gd name="adj2" fmla="val 110759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701800" y="5115587"/>
                <a:ext cx="1244600" cy="701014"/>
              </a:xfrm>
              <a:prstGeom prst="wedgeRectCallout">
                <a:avLst>
                  <a:gd name="adj1" fmla="val -3358"/>
                  <a:gd name="adj2" fmla="val -11152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charset="0"/>
                        </a:rPr>
                        <m:t>1/3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800" y="5115587"/>
                <a:ext cx="1244600" cy="701014"/>
              </a:xfrm>
              <a:prstGeom prst="wedgeRectCallout">
                <a:avLst>
                  <a:gd name="adj1" fmla="val -3358"/>
                  <a:gd name="adj2" fmla="val -111525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ular Callout 11"/>
              <p:cNvSpPr/>
              <p:nvPr/>
            </p:nvSpPr>
            <p:spPr>
              <a:xfrm>
                <a:off x="5613400" y="5115586"/>
                <a:ext cx="1244600" cy="701014"/>
              </a:xfrm>
              <a:prstGeom prst="wedgeRectCallout">
                <a:avLst>
                  <a:gd name="adj1" fmla="val 4408"/>
                  <a:gd name="adj2" fmla="val -1086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charset="0"/>
                        </a:rPr>
                        <m:t>2</m:t>
                      </m:r>
                      <m:r>
                        <a:rPr lang="en-US" sz="3600" b="0" i="1" dirty="0" smtClean="0">
                          <a:latin typeface="Cambria Math" charset="0"/>
                        </a:rPr>
                        <m:t>/3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00" y="5115586"/>
                <a:ext cx="1244600" cy="701014"/>
              </a:xfrm>
              <a:prstGeom prst="wedgeRectCallout">
                <a:avLst>
                  <a:gd name="adj1" fmla="val 4408"/>
                  <a:gd name="adj2" fmla="val -108600"/>
                </a:avLst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22960" y="3467100"/>
            <a:ext cx="2807958" cy="1130300"/>
          </a:xfrm>
          <a:prstGeom prst="rect">
            <a:avLst/>
          </a:prstGeom>
          <a:solidFill>
            <a:srgbClr val="C00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0918" y="3467099"/>
            <a:ext cx="4735842" cy="1130300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 Fairness via Ordinal Information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438401"/>
                <a:ext cx="7543800" cy="3097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Theorem 5.</a:t>
                </a:r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ALW</a:t>
                </a:r>
                <a:r>
                  <a:rPr lang="en-US" dirty="0">
                    <a:solidFill>
                      <a:schemeClr val="tx1"/>
                    </a:solidFill>
                  </a:rPr>
                  <a:t>, 2021]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No deterministic ordinal algorithm has approximation ratio (</a:t>
                </a:r>
                <a:r>
                  <a:rPr lang="en-US" dirty="0" err="1"/>
                  <a:t>w.r.t.</a:t>
                </a:r>
                <a:r>
                  <a:rPr lang="en-US" dirty="0"/>
                  <a:t> MMS) smaller than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4/3=1.33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7/5=1.4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1.405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cannot be better, but can we be the same?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Almost!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Design good ordinal algorithms.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438401"/>
                <a:ext cx="7543800" cy="3097775"/>
              </a:xfrm>
              <a:blipFill>
                <a:blip r:embed="rId2"/>
                <a:stretch>
                  <a:fillRect l="-969" t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E3973-4426-C748-BB30-1CFB1E52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3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 Fairness via Ordinal Information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272482"/>
                <a:ext cx="7543800" cy="30977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Round-Robin Algorithm?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Round-Robin guarantees 3/2-approximation.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Round-Robin has a </a:t>
                </a:r>
                <a:r>
                  <a:rPr lang="en-US" dirty="0">
                    <a:solidFill>
                      <a:srgbClr val="0070C0"/>
                    </a:solidFill>
                  </a:rPr>
                  <a:t>repeated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pre-fixed picking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has advantage.  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Possible improvement: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should select more items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Why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272482"/>
                <a:ext cx="7543800" cy="3097775"/>
              </a:xfrm>
              <a:blipFill>
                <a:blip r:embed="rId2"/>
                <a:stretch>
                  <a:fillRect l="-808" t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8B7A7B9-5C0C-0746-806A-EC90A6CEB50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17090" y="2942344"/>
              <a:ext cx="6194279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Allocation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8B7A7B9-5C0C-0746-806A-EC90A6CEB50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17090" y="2942344"/>
              <a:ext cx="6194279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4762" r="-60413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4762" r="-500000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1379" t="-4762" r="-40344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1379" t="-4762" r="-30344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379" t="-4762" r="-20344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97945" t="-4762" r="-102055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02069" t="-4762" r="-2759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Allocation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985F42-D5E0-394A-8E57-717E0A9AF031}"/>
                  </a:ext>
                </a:extLst>
              </p:cNvPr>
              <p:cNvSpPr txBox="1"/>
              <p:nvPr/>
            </p:nvSpPr>
            <p:spPr>
              <a:xfrm>
                <a:off x="2939691" y="2575933"/>
                <a:ext cx="256358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985F42-D5E0-394A-8E57-717E0A9A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691" y="2575933"/>
                <a:ext cx="2563587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7C3F3E-98D0-1B41-B0EA-1EAAE98C8C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17089" y="4831242"/>
              <a:ext cx="6194279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Allocation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7C3F3E-98D0-1B41-B0EA-1EAAE98C8C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17089" y="4831242"/>
              <a:ext cx="6194279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89965378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3910104547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403511199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690" t="-4762" r="-60413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100000" t="-4762" r="-500000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201379" t="-4762" r="-40344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301379" t="-4762" r="-30344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401379" t="-4762" r="-203448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497945" t="-4762" r="-102055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602069" t="-4762" r="-2759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Allocation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E65D-17E3-F745-88D4-DA41D338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EFD315-654E-C849-9502-78A72D786D00}"/>
                  </a:ext>
                </a:extLst>
              </p:cNvPr>
              <p:cNvSpPr/>
              <p:nvPr/>
            </p:nvSpPr>
            <p:spPr>
              <a:xfrm>
                <a:off x="2344995" y="3162249"/>
                <a:ext cx="40023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EFD315-654E-C849-9502-78A72D786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5" y="3162249"/>
                <a:ext cx="400238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8CEB8B-83C1-0949-B51A-353B65DFCE9C}"/>
                  </a:ext>
                </a:extLst>
              </p:cNvPr>
              <p:cNvSpPr/>
              <p:nvPr/>
            </p:nvSpPr>
            <p:spPr>
              <a:xfrm>
                <a:off x="3249359" y="3170613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8CEB8B-83C1-0949-B51A-353B65DFC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359" y="3170613"/>
                <a:ext cx="396199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12A1E4-5A2C-7948-AF28-CC589865A826}"/>
                  </a:ext>
                </a:extLst>
              </p:cNvPr>
              <p:cNvSpPr/>
              <p:nvPr/>
            </p:nvSpPr>
            <p:spPr>
              <a:xfrm>
                <a:off x="4132592" y="3168265"/>
                <a:ext cx="40023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12A1E4-5A2C-7948-AF28-CC589865A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92" y="3168265"/>
                <a:ext cx="400238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96AD17-E33D-1843-9E04-D37792F0232D}"/>
                  </a:ext>
                </a:extLst>
              </p:cNvPr>
              <p:cNvSpPr/>
              <p:nvPr/>
            </p:nvSpPr>
            <p:spPr>
              <a:xfrm>
                <a:off x="5902397" y="3156233"/>
                <a:ext cx="40023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96AD17-E33D-1843-9E04-D37792F02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397" y="3156233"/>
                <a:ext cx="400238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AC4805-5296-914D-B931-44B1C7B38513}"/>
                  </a:ext>
                </a:extLst>
              </p:cNvPr>
              <p:cNvSpPr/>
              <p:nvPr/>
            </p:nvSpPr>
            <p:spPr>
              <a:xfrm>
                <a:off x="5054310" y="3175369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AC4805-5296-914D-B931-44B1C7B38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10" y="3175369"/>
                <a:ext cx="396199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760BC1-0F48-014D-988E-EF27835A3993}"/>
                  </a:ext>
                </a:extLst>
              </p:cNvPr>
              <p:cNvSpPr/>
              <p:nvPr/>
            </p:nvSpPr>
            <p:spPr>
              <a:xfrm>
                <a:off x="6789621" y="3148395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760BC1-0F48-014D-988E-EF27835A3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621" y="3148395"/>
                <a:ext cx="396199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4687E-7778-E744-8552-AAEDAAD03DDB}"/>
                  </a:ext>
                </a:extLst>
              </p:cNvPr>
              <p:cNvSpPr/>
              <p:nvPr/>
            </p:nvSpPr>
            <p:spPr>
              <a:xfrm>
                <a:off x="2310062" y="5057163"/>
                <a:ext cx="40023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64687E-7778-E744-8552-AAEDAAD03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62" y="5057163"/>
                <a:ext cx="400238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537CA3-2D6A-4744-AD58-B6CDAA1A5598}"/>
                  </a:ext>
                </a:extLst>
              </p:cNvPr>
              <p:cNvSpPr/>
              <p:nvPr/>
            </p:nvSpPr>
            <p:spPr>
              <a:xfrm>
                <a:off x="3235546" y="5057163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537CA3-2D6A-4744-AD58-B6CDAA1A5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46" y="5057163"/>
                <a:ext cx="396199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ACA45C0-A040-DF4A-8CED-0EE15D17628F}"/>
                  </a:ext>
                </a:extLst>
              </p:cNvPr>
              <p:cNvSpPr/>
              <p:nvPr/>
            </p:nvSpPr>
            <p:spPr>
              <a:xfrm>
                <a:off x="4132592" y="5057163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ACA45C0-A040-DF4A-8CED-0EE15D176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92" y="5057163"/>
                <a:ext cx="396199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1CBB9E-EFBC-084F-BB22-43CCC4BB6274}"/>
                  </a:ext>
                </a:extLst>
              </p:cNvPr>
              <p:cNvSpPr/>
              <p:nvPr/>
            </p:nvSpPr>
            <p:spPr>
              <a:xfrm>
                <a:off x="4975629" y="5057163"/>
                <a:ext cx="40023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1CBB9E-EFBC-084F-BB22-43CCC4BB6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29" y="5057163"/>
                <a:ext cx="400238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CA0714-5D8E-504C-87A6-58880D62697F}"/>
                  </a:ext>
                </a:extLst>
              </p:cNvPr>
              <p:cNvSpPr/>
              <p:nvPr/>
            </p:nvSpPr>
            <p:spPr>
              <a:xfrm>
                <a:off x="5901112" y="5057163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CA0714-5D8E-504C-87A6-58880D626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112" y="5057163"/>
                <a:ext cx="396199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883D0A-3E5C-0940-873E-58BCD0EF3C32}"/>
                  </a:ext>
                </a:extLst>
              </p:cNvPr>
              <p:cNvSpPr/>
              <p:nvPr/>
            </p:nvSpPr>
            <p:spPr>
              <a:xfrm>
                <a:off x="6798159" y="5057163"/>
                <a:ext cx="39619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883D0A-3E5C-0940-873E-58BCD0EF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59" y="5057163"/>
                <a:ext cx="396199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MMS Fairness via Ordinal Information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650" y="1437385"/>
                <a:ext cx="7620110" cy="40987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Theorem 6.</a:t>
                </a:r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ALW</a:t>
                </a:r>
                <a:r>
                  <a:rPr lang="en-US" dirty="0">
                    <a:solidFill>
                      <a:schemeClr val="tx1"/>
                    </a:solidFill>
                  </a:rPr>
                  <a:t>, 2021]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1,2,2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returns a 4/3-MMS allocation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50876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Thus, this is the optimal ordinal algorithm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1,2,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3,3,2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returns a 7/5-MMS allocation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50876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Thus, this is the optimal ordinal algorithm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−1,⋯,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returns a 5/3-MMS allocation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50876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Thus, this is not optimal, 5/3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1.667&gt;1.405.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Open Question: </a:t>
                </a:r>
                <a:r>
                  <a:rPr lang="en-US" dirty="0">
                    <a:solidFill>
                      <a:schemeClr val="tx1"/>
                    </a:solidFill>
                  </a:rPr>
                  <a:t>Close the approximation gap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650" y="1437385"/>
                <a:ext cx="7620110" cy="4098792"/>
              </a:xfrm>
              <a:blipFill>
                <a:blip r:embed="rId2"/>
                <a:stretch>
                  <a:fillRect l="-959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03E2B-BCEC-854C-BD5F-5F0077F3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2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Strategyproof Algorithms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3B4C-9192-4092-B0A0-49EC1410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50" y="1503169"/>
            <a:ext cx="7620110" cy="4033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We know nothing about the agents’ preferences, even ordinal valuations.</a:t>
            </a:r>
          </a:p>
          <a:p>
            <a:pPr marL="150876" lvl="1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Mechanism Design Problem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Strategyproof (truthful) Algorithm: reporting true valuations is dominant strategy.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Method: Agents cannot benefit by lying, no matter who the other agents are.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Round-Robin is not strategyproof: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D107BA5-D332-9640-8D32-6E4BF943F18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37161" y="4400550"/>
              <a:ext cx="3539588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D107BA5-D332-9640-8D32-6E4BF943F18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37161" y="4400550"/>
              <a:ext cx="3539588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85" t="-2381" r="-301370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1379" t="-2381" r="-20344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0000" t="-2381" r="-102055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2069" t="-2381" r="-2759" b="-2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85" t="-104878" r="-301370" b="-1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85" t="-200000" r="-30137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CF9D143-570E-8645-8BAC-2AA2BF412B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04311" y="4400550"/>
              <a:ext cx="3539588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Item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Agent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CF9D143-570E-8645-8BAC-2AA2BF412B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04311" y="4400550"/>
              <a:ext cx="3539588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897">
                      <a:extLst>
                        <a:ext uri="{9D8B030D-6E8A-4147-A177-3AD203B41FA5}">
                          <a16:colId xmlns:a16="http://schemas.microsoft.com/office/drawing/2014/main" val="1930540735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65275099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1924237059"/>
                        </a:ext>
                      </a:extLst>
                    </a:gridCol>
                    <a:gridCol w="884897">
                      <a:extLst>
                        <a:ext uri="{9D8B030D-6E8A-4147-A177-3AD203B41FA5}">
                          <a16:colId xmlns:a16="http://schemas.microsoft.com/office/drawing/2014/main" val="2839553785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2381" r="-303448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000" t="-2381" r="-201370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1379" t="-2381" r="-102759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1379" t="-2381" r="-2759" b="-2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5660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104878" r="-303448" b="-1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25442256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90" t="-200000" r="-303448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456228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34D781-AB48-1744-ADB8-E5C280AFC3D8}"/>
              </a:ext>
            </a:extLst>
          </p:cNvPr>
          <p:cNvSpPr txBox="1"/>
          <p:nvPr/>
        </p:nvSpPr>
        <p:spPr>
          <a:xfrm>
            <a:off x="2209800" y="5289129"/>
            <a:ext cx="118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True 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A3188-95DB-1A44-A281-1336D788D92C}"/>
              </a:ext>
            </a:extLst>
          </p:cNvPr>
          <p:cNvSpPr txBox="1"/>
          <p:nvPr/>
        </p:nvSpPr>
        <p:spPr>
          <a:xfrm>
            <a:off x="6181726" y="5259177"/>
            <a:ext cx="12289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False valuation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EB38EA-D28B-F749-854B-9C494029E24C}"/>
              </a:ext>
            </a:extLst>
          </p:cNvPr>
          <p:cNvSpPr/>
          <p:nvPr/>
        </p:nvSpPr>
        <p:spPr>
          <a:xfrm>
            <a:off x="2113321" y="463947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C7317-67A1-0848-8D6F-8FE3428DF8FE}"/>
              </a:ext>
            </a:extLst>
          </p:cNvPr>
          <p:cNvSpPr/>
          <p:nvPr/>
        </p:nvSpPr>
        <p:spPr>
          <a:xfrm>
            <a:off x="3891730" y="463566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BB0344-494E-4641-86C4-969E7C54ADE6}"/>
              </a:ext>
            </a:extLst>
          </p:cNvPr>
          <p:cNvSpPr/>
          <p:nvPr/>
        </p:nvSpPr>
        <p:spPr>
          <a:xfrm>
            <a:off x="7754643" y="4878397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5DE12B-EBEF-FE4A-B07B-D3813A58AAFD}"/>
              </a:ext>
            </a:extLst>
          </p:cNvPr>
          <p:cNvSpPr/>
          <p:nvPr/>
        </p:nvSpPr>
        <p:spPr>
          <a:xfrm>
            <a:off x="6868027" y="463566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A21EF7E-E83A-AD44-8312-D611941C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83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0FE23B-5AE1-0949-B5F1-D82698810703}"/>
              </a:ext>
            </a:extLst>
          </p:cNvPr>
          <p:cNvSpPr/>
          <p:nvPr/>
        </p:nvSpPr>
        <p:spPr>
          <a:xfrm>
            <a:off x="3012677" y="4873531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AC458C-1199-ED48-AEE2-447E5888FD5B}"/>
              </a:ext>
            </a:extLst>
          </p:cNvPr>
          <p:cNvSpPr/>
          <p:nvPr/>
        </p:nvSpPr>
        <p:spPr>
          <a:xfrm>
            <a:off x="5966951" y="4635664"/>
            <a:ext cx="288209" cy="2765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3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Strategyproof Algorithms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1631447"/>
                <a:ext cx="7543800" cy="390472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Learned: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It is strategyproof if each agent only has </a:t>
                </a:r>
                <a:r>
                  <a:rPr lang="en-US" dirty="0">
                    <a:solidFill>
                      <a:srgbClr val="FF0000"/>
                    </a:solidFill>
                  </a:rPr>
                  <a:t>one</a:t>
                </a:r>
                <a:r>
                  <a:rPr lang="en-US" dirty="0">
                    <a:solidFill>
                      <a:schemeClr val="tx1"/>
                    </a:solidFill>
                  </a:rPr>
                  <a:t> chance to select items.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0070C0"/>
                    </a:solidFill>
                  </a:rPr>
                  <a:t>Consecutive Picking algorithm</a:t>
                </a:r>
              </a:p>
              <a:p>
                <a:pPr lvl="1"/>
                <a:r>
                  <a:rPr lang="en-US" dirty="0"/>
                  <a:t>Fix a sequence of integers: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</a:p>
              <a:p>
                <a:pPr marL="1508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let agent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5"/>
                    </a:solidFill>
                  </a:rPr>
                  <a:t>pick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items from the remaining items.</a:t>
                </a:r>
              </a:p>
              <a:p>
                <a:pPr lvl="1"/>
                <a:r>
                  <a:rPr lang="en-US" dirty="0"/>
                  <a:t>Intuition: to guarantee fairness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.</a:t>
                </a:r>
                <a:endParaRPr lang="en-US" dirty="0"/>
              </a:p>
              <a:p>
                <a:pPr lvl="1"/>
                <a:r>
                  <a:rPr lang="en-US" dirty="0"/>
                  <a:t>More concrete: to ensure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-approximation</a:t>
                </a:r>
              </a:p>
              <a:p>
                <a:pPr marL="150876" lvl="1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150876" lvl="1" indent="0"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remaining item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chooses.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1631447"/>
                <a:ext cx="7543800" cy="3904729"/>
              </a:xfrm>
              <a:blipFill>
                <a:blip r:embed="rId2"/>
                <a:stretch>
                  <a:fillRect l="-808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4E4E6-121C-AD47-AC0C-49994548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Strategyproof Algorithms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1110" y="1720257"/>
                <a:ext cx="7604240" cy="381592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Theorem 7.</a:t>
                </a:r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ALW</a:t>
                </a:r>
                <a:r>
                  <a:rPr lang="en-US" dirty="0">
                    <a:solidFill>
                      <a:schemeClr val="tx1"/>
                    </a:solidFill>
                  </a:rPr>
                  <a:t>, 2019]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The “optimal” approximation ratio guaranteed by Consecutive Picking Algorithms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Open Problem</a:t>
                </a:r>
                <a:r>
                  <a:rPr lang="en-US" dirty="0"/>
                  <a:t>: Designing SP mechanisms with better approximation.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Hardness</a:t>
                </a:r>
                <a:r>
                  <a:rPr lang="en-US" dirty="0"/>
                  <a:t>: We do not know how to use cardinal information in </a:t>
                </a:r>
                <a:r>
                  <a:rPr lang="en-US" dirty="0" smtClean="0"/>
                  <a:t>an </a:t>
                </a:r>
                <a:r>
                  <a:rPr lang="en-US" dirty="0"/>
                  <a:t>SP way.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Theorem 8.</a:t>
                </a:r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ALW</a:t>
                </a:r>
                <a:r>
                  <a:rPr lang="en-US" dirty="0">
                    <a:solidFill>
                      <a:schemeClr val="tx1"/>
                    </a:solidFill>
                  </a:rPr>
                  <a:t>, 2019]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There is a randomized algorithm that is SP and achieves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-approximation in expectation.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110" y="1720257"/>
                <a:ext cx="7604240" cy="3815920"/>
              </a:xfrm>
              <a:blipFill>
                <a:blip r:embed="rId2"/>
                <a:stretch>
                  <a:fillRect l="-56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33884-55D9-A348-BEA2-F5E55AC5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6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Agents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1772" y="1582109"/>
                <a:ext cx="7504987" cy="395406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Symmetric Agents: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All agents have the same share for items,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We want to allocate the items evenly.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Asymmetric Agents: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Agents may have different shares/weights/endowments for items,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E.g., agent 1 has share 0.5, agent 2 and agent 3 have share 0.25.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We want to allocate the items according to their shares.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An allocation is </a:t>
                </a:r>
                <a:r>
                  <a:rPr lang="en-US" dirty="0">
                    <a:solidFill>
                      <a:srgbClr val="0070C0"/>
                    </a:solidFill>
                  </a:rPr>
                  <a:t>weighted proportional </a:t>
                </a: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1772" y="1582109"/>
                <a:ext cx="7504987" cy="3954067"/>
              </a:xfrm>
              <a:blipFill>
                <a:blip r:embed="rId2"/>
                <a:stretch>
                  <a:fillRect l="-812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AFA28-1FCA-434D-92AB-74B209A9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PROPX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3870" y="1690689"/>
                <a:ext cx="7412889" cy="38454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/>
                  <a:t>An allocation is </a:t>
                </a:r>
                <a:r>
                  <a:rPr lang="en-US" sz="1800" dirty="0">
                    <a:solidFill>
                      <a:srgbClr val="0070C0"/>
                    </a:solidFill>
                  </a:rPr>
                  <a:t>weighted proportional </a:t>
                </a: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for all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An allocation is </a:t>
                </a:r>
                <a:r>
                  <a:rPr lang="en-US" sz="1500" dirty="0">
                    <a:solidFill>
                      <a:srgbClr val="0070C0"/>
                    </a:solidFill>
                  </a:rPr>
                  <a:t>weighted proportional up to one item (PROP1) </a:t>
                </a:r>
                <a:r>
                  <a:rPr lang="en-US" sz="1500" dirty="0"/>
                  <a:t>if  for all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500" dirty="0"/>
                  <a:t>, </a:t>
                </a:r>
              </a:p>
              <a:p>
                <a:pPr marL="150876" lvl="1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sz="1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for </a:t>
                </a:r>
                <a:r>
                  <a:rPr lang="en-US" sz="1500" dirty="0">
                    <a:solidFill>
                      <a:srgbClr val="FF0000"/>
                    </a:solidFill>
                  </a:rPr>
                  <a:t>some</a:t>
                </a:r>
                <a:r>
                  <a:rPr lang="en-US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sz="1500" dirty="0"/>
                  <a:t>   I.e., removing the largest item.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500" dirty="0"/>
                  <a:t>An allocation is </a:t>
                </a:r>
                <a:r>
                  <a:rPr lang="en-US" sz="1500" dirty="0">
                    <a:solidFill>
                      <a:srgbClr val="0070C0"/>
                    </a:solidFill>
                  </a:rPr>
                  <a:t>weighted proportional up to </a:t>
                </a:r>
                <a:r>
                  <a:rPr lang="en-US" sz="1500" dirty="0" smtClean="0">
                    <a:solidFill>
                      <a:srgbClr val="0070C0"/>
                    </a:solidFill>
                  </a:rPr>
                  <a:t>any </a:t>
                </a:r>
                <a:r>
                  <a:rPr lang="en-US" sz="1500" dirty="0">
                    <a:solidFill>
                      <a:srgbClr val="0070C0"/>
                    </a:solidFill>
                  </a:rPr>
                  <a:t>item (</a:t>
                </a:r>
                <a:r>
                  <a:rPr lang="en-US" sz="1500" dirty="0" smtClean="0">
                    <a:solidFill>
                      <a:srgbClr val="0070C0"/>
                    </a:solidFill>
                  </a:rPr>
                  <a:t>PROPX) </a:t>
                </a:r>
                <a:r>
                  <a:rPr lang="en-US" sz="1500" dirty="0"/>
                  <a:t>if  for all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500" dirty="0"/>
                  <a:t>, </a:t>
                </a:r>
              </a:p>
              <a:p>
                <a:pPr marL="150876" lvl="1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sz="1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for </a:t>
                </a:r>
                <a:r>
                  <a:rPr lang="en-US" sz="1500" dirty="0" smtClean="0">
                    <a:solidFill>
                      <a:srgbClr val="FF0000"/>
                    </a:solidFill>
                  </a:rPr>
                  <a:t>any</a:t>
                </a:r>
                <a:r>
                  <a:rPr lang="en-US" sz="1500" dirty="0" smtClean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.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sz="1500" dirty="0"/>
                  <a:t>   I.e., removing the smallest item.</a:t>
                </a:r>
              </a:p>
              <a:p>
                <a:pPr lvl="1">
                  <a:lnSpc>
                    <a:spcPct val="100000"/>
                  </a:lnSpc>
                </a:pPr>
                <a:endParaRPr lang="en-US" sz="1500" dirty="0"/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3870" y="1690689"/>
                <a:ext cx="7412889" cy="3845487"/>
              </a:xfrm>
              <a:blipFill>
                <a:blip r:embed="rId2"/>
                <a:stretch>
                  <a:fillRect l="-493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AFA28-1FCA-434D-92AB-74B209A9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15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PROPX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1508" y="1739991"/>
                <a:ext cx="7485252" cy="37961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b="1" dirty="0">
                    <a:solidFill>
                      <a:srgbClr val="0070C0"/>
                    </a:solidFill>
                  </a:rPr>
                  <a:t>Lemma 1*</a:t>
                </a:r>
                <a:r>
                  <a:rPr lang="en-US" sz="1800" b="1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If we have an algorithm that returns a </a:t>
                </a:r>
                <a:r>
                  <a:rPr lang="en-US" sz="1800" dirty="0">
                    <a:solidFill>
                      <a:srgbClr val="FF0000"/>
                    </a:solidFill>
                  </a:rPr>
                  <a:t>PROPX/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-approximate MMS</a:t>
                </a:r>
                <a:r>
                  <a:rPr lang="en-US" sz="1800" dirty="0"/>
                  <a:t> allocation for IDO instance, we can design another algorithm for general instances.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If we have an algorithm that returns a </a:t>
                </a:r>
                <a:r>
                  <a:rPr lang="en-US" sz="1800" dirty="0">
                    <a:solidFill>
                      <a:srgbClr val="FF0000"/>
                    </a:solidFill>
                  </a:rPr>
                  <a:t>weighted PROPX</a:t>
                </a:r>
                <a:r>
                  <a:rPr lang="en-US" sz="1800" dirty="0"/>
                  <a:t> allocation for IDO instance, we can design another algorithm for general instances.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1800" dirty="0"/>
                  <a:t> </a:t>
                </a:r>
                <a:endParaRPr lang="en-HK" altLang="zh-CN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800" dirty="0"/>
                  <a:t>It suffices to focus on IDO instances.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Recall the “</a:t>
                </a:r>
                <a:r>
                  <a:rPr lang="en-US" sz="1800" dirty="0">
                    <a:solidFill>
                      <a:srgbClr val="0070C0"/>
                    </a:solidFill>
                  </a:rPr>
                  <a:t>Bid-and-Take</a:t>
                </a:r>
                <a:r>
                  <a:rPr lang="en-US" sz="1800" dirty="0"/>
                  <a:t>” Algorithm.</a:t>
                </a:r>
                <a:endParaRPr lang="en-US" altLang="zh-CN" sz="1800" dirty="0"/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508" y="1739991"/>
                <a:ext cx="7485252" cy="3796185"/>
              </a:xfrm>
              <a:blipFill>
                <a:blip r:embed="rId2"/>
                <a:stretch>
                  <a:fillRect l="-733" t="-803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AFA28-1FCA-434D-92AB-74B209A9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Weighted PROPX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BF700-FA8A-9E43-BC0D-FAE9FC376797}"/>
              </a:ext>
            </a:extLst>
          </p:cNvPr>
          <p:cNvSpPr/>
          <p:nvPr/>
        </p:nvSpPr>
        <p:spPr>
          <a:xfrm>
            <a:off x="1590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637AB-DAAB-D245-BA16-F808149A50AB}"/>
              </a:ext>
            </a:extLst>
          </p:cNvPr>
          <p:cNvSpPr/>
          <p:nvPr/>
        </p:nvSpPr>
        <p:spPr>
          <a:xfrm>
            <a:off x="2162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484F5-BF61-F64B-8FBE-1B63EFEB8A39}"/>
              </a:ext>
            </a:extLst>
          </p:cNvPr>
          <p:cNvSpPr/>
          <p:nvPr/>
        </p:nvSpPr>
        <p:spPr>
          <a:xfrm>
            <a:off x="2733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C045E1-D441-4A43-BCCD-F5766A249EE9}"/>
              </a:ext>
            </a:extLst>
          </p:cNvPr>
          <p:cNvSpPr/>
          <p:nvPr/>
        </p:nvSpPr>
        <p:spPr>
          <a:xfrm>
            <a:off x="3305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2501-E5A4-1246-9525-249C4B5E20D8}"/>
              </a:ext>
            </a:extLst>
          </p:cNvPr>
          <p:cNvSpPr/>
          <p:nvPr/>
        </p:nvSpPr>
        <p:spPr>
          <a:xfrm>
            <a:off x="3876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56A2E-8660-9040-8C52-CFF47DA7081C}"/>
              </a:ext>
            </a:extLst>
          </p:cNvPr>
          <p:cNvSpPr/>
          <p:nvPr/>
        </p:nvSpPr>
        <p:spPr>
          <a:xfrm>
            <a:off x="4448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E23D5-9F0B-4346-B6D4-563167FE302E}"/>
              </a:ext>
            </a:extLst>
          </p:cNvPr>
          <p:cNvSpPr/>
          <p:nvPr/>
        </p:nvSpPr>
        <p:spPr>
          <a:xfrm>
            <a:off x="5019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E4377-C324-8648-85D0-878C5E0389BA}"/>
              </a:ext>
            </a:extLst>
          </p:cNvPr>
          <p:cNvSpPr/>
          <p:nvPr/>
        </p:nvSpPr>
        <p:spPr>
          <a:xfrm>
            <a:off x="5591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0E92A-AF80-D449-93D3-AC6DC42427C5}"/>
              </a:ext>
            </a:extLst>
          </p:cNvPr>
          <p:cNvSpPr/>
          <p:nvPr/>
        </p:nvSpPr>
        <p:spPr>
          <a:xfrm>
            <a:off x="61598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40FFE-1798-E64E-95F8-2AB39C638F74}"/>
              </a:ext>
            </a:extLst>
          </p:cNvPr>
          <p:cNvSpPr/>
          <p:nvPr/>
        </p:nvSpPr>
        <p:spPr>
          <a:xfrm>
            <a:off x="67313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BF41C-6E84-EF44-9C89-02A85DF431FC}"/>
              </a:ext>
            </a:extLst>
          </p:cNvPr>
          <p:cNvSpPr txBox="1"/>
          <p:nvPr/>
        </p:nvSpPr>
        <p:spPr>
          <a:xfrm>
            <a:off x="588757" y="330048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8CEC-62E8-5C44-8302-7A253FA36317}"/>
              </a:ext>
            </a:extLst>
          </p:cNvPr>
          <p:cNvSpPr txBox="1"/>
          <p:nvPr/>
        </p:nvSpPr>
        <p:spPr>
          <a:xfrm>
            <a:off x="588757" y="3766031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72E71-DD75-3B48-AFC2-0B489A66C2B8}"/>
              </a:ext>
            </a:extLst>
          </p:cNvPr>
          <p:cNvSpPr txBox="1"/>
          <p:nvPr/>
        </p:nvSpPr>
        <p:spPr>
          <a:xfrm>
            <a:off x="588757" y="4242344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58C3C-BB8E-DD43-8825-59D311DD5B48}"/>
              </a:ext>
            </a:extLst>
          </p:cNvPr>
          <p:cNvCxnSpPr>
            <a:cxnSpLocks/>
          </p:cNvCxnSpPr>
          <p:nvPr/>
        </p:nvCxnSpPr>
        <p:spPr>
          <a:xfrm flipV="1">
            <a:off x="1439504" y="3444949"/>
            <a:ext cx="5863314" cy="27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FABB0E-5A33-FC4C-9F57-158CD946A2B2}"/>
              </a:ext>
            </a:extLst>
          </p:cNvPr>
          <p:cNvCxnSpPr>
            <a:cxnSpLocks/>
          </p:cNvCxnSpPr>
          <p:nvPr/>
        </p:nvCxnSpPr>
        <p:spPr>
          <a:xfrm>
            <a:off x="1427522" y="3917054"/>
            <a:ext cx="5875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B135A-B1BB-404C-A82F-B905BC3C2A97}"/>
              </a:ext>
            </a:extLst>
          </p:cNvPr>
          <p:cNvCxnSpPr>
            <a:cxnSpLocks/>
          </p:cNvCxnSpPr>
          <p:nvPr/>
        </p:nvCxnSpPr>
        <p:spPr>
          <a:xfrm>
            <a:off x="1439504" y="4411151"/>
            <a:ext cx="5863314" cy="9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/>
              <p:nvPr/>
            </p:nvSpPr>
            <p:spPr>
              <a:xfrm>
                <a:off x="1427522" y="4481789"/>
                <a:ext cx="6760136" cy="386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Allocate item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/>
                  <a:t> to one remaining agent with lowest cost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</a:t>
                </a:r>
                <a:r>
                  <a:rPr lang="en-US" sz="1350" dirty="0"/>
                  <a:t>and remove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22" y="4481789"/>
                <a:ext cx="6760136" cy="386837"/>
              </a:xfrm>
              <a:prstGeom prst="rect">
                <a:avLst/>
              </a:prstGeom>
              <a:blipFill>
                <a:blip r:embed="rId2"/>
                <a:stretch>
                  <a:fillRect l="-180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A54AC9-4C81-AA46-951B-55A3806F0DD6}"/>
                  </a:ext>
                </a:extLst>
              </p:cNvPr>
              <p:cNvSpPr/>
              <p:nvPr/>
            </p:nvSpPr>
            <p:spPr>
              <a:xfrm>
                <a:off x="1427521" y="2262798"/>
                <a:ext cx="6357894" cy="3868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Allocate each item to the </a:t>
                </a:r>
                <a:r>
                  <a:rPr lang="en-US" sz="1350" dirty="0">
                    <a:solidFill>
                      <a:srgbClr val="FF0000"/>
                    </a:solidFill>
                  </a:rPr>
                  <a:t>lowest</a:t>
                </a:r>
                <a:r>
                  <a:rPr lang="en-US" sz="1350" dirty="0"/>
                  <a:t> bidder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 until passing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𝑃𝑅𝑂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A54AC9-4C81-AA46-951B-55A3806F0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21" y="2262798"/>
                <a:ext cx="6357894" cy="386837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F1066-5A68-5142-B3DE-F6CB48F9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0.08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33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275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95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17 " pathEditMode="relative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64589"/>
          </a:xfrm>
        </p:spPr>
        <p:txBody>
          <a:bodyPr>
            <a:normAutofit/>
          </a:bodyPr>
          <a:lstStyle/>
          <a:p>
            <a:r>
              <a:rPr lang="en-US" dirty="0" err="1"/>
              <a:t>Dubins-Spanier</a:t>
            </a:r>
            <a:r>
              <a:rPr lang="en-US" dirty="0"/>
              <a:t> Protocol</a:t>
            </a:r>
            <a:br>
              <a:rPr lang="en-US" dirty="0"/>
            </a:br>
            <a:r>
              <a:rPr lang="en-US" b="0" dirty="0"/>
              <a:t>“Moving Knife” Procedure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822960" y="3467100"/>
            <a:ext cx="7543800" cy="11303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576" y="2135487"/>
            <a:ext cx="1623084" cy="811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822960" y="5049631"/>
                <a:ext cx="726440" cy="653988"/>
              </a:xfrm>
              <a:prstGeom prst="wedgeRectCallout">
                <a:avLst>
                  <a:gd name="adj1" fmla="val 61327"/>
                  <a:gd name="adj2" fmla="val -11152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</a:rPr>
                        <m:t>1/3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5049631"/>
                <a:ext cx="726440" cy="653988"/>
              </a:xfrm>
              <a:prstGeom prst="wedgeRectCallout">
                <a:avLst>
                  <a:gd name="adj1" fmla="val 61327"/>
                  <a:gd name="adj2" fmla="val -111525"/>
                </a:avLst>
              </a:prstGeom>
              <a:blipFill rotWithShape="0">
                <a:blip r:embed="rId4"/>
                <a:stretch>
                  <a:fillRect l="-2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711960" y="5054156"/>
                <a:ext cx="726440" cy="653988"/>
              </a:xfrm>
              <a:prstGeom prst="wedgeRectCallout">
                <a:avLst>
                  <a:gd name="adj1" fmla="val -24337"/>
                  <a:gd name="adj2" fmla="val -10764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</a:rPr>
                        <m:t>1/4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960" y="5054156"/>
                <a:ext cx="726440" cy="653988"/>
              </a:xfrm>
              <a:prstGeom prst="wedgeRectCallout">
                <a:avLst>
                  <a:gd name="adj1" fmla="val -24337"/>
                  <a:gd name="adj2" fmla="val -107641"/>
                </a:avLst>
              </a:prstGeom>
              <a:blipFill rotWithShape="0">
                <a:blip r:embed="rId5"/>
                <a:stretch>
                  <a:fillRect l="-2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ular Callout 11"/>
              <p:cNvSpPr/>
              <p:nvPr/>
            </p:nvSpPr>
            <p:spPr>
              <a:xfrm>
                <a:off x="2600960" y="5049631"/>
                <a:ext cx="726440" cy="653988"/>
              </a:xfrm>
              <a:prstGeom prst="wedgeRectCallout">
                <a:avLst>
                  <a:gd name="adj1" fmla="val -101260"/>
                  <a:gd name="adj2" fmla="val -105699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</a:rPr>
                        <m:t>1/5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960" y="5049631"/>
                <a:ext cx="726440" cy="653988"/>
              </a:xfrm>
              <a:prstGeom prst="wedgeRectCallout">
                <a:avLst>
                  <a:gd name="adj1" fmla="val -101260"/>
                  <a:gd name="adj2" fmla="val -105699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822960" y="3467100"/>
            <a:ext cx="2009140" cy="1130300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32100" y="3467100"/>
            <a:ext cx="3111500" cy="1130300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4086860" y="5054156"/>
                <a:ext cx="726440" cy="653988"/>
              </a:xfrm>
              <a:prstGeom prst="wedgeRectCallout">
                <a:avLst>
                  <a:gd name="adj1" fmla="val -24337"/>
                  <a:gd name="adj2" fmla="val -10764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</a:rPr>
                        <m:t>1/4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60" y="5054156"/>
                <a:ext cx="726440" cy="653988"/>
              </a:xfrm>
              <a:prstGeom prst="wedgeRectCallout">
                <a:avLst>
                  <a:gd name="adj1" fmla="val -24337"/>
                  <a:gd name="adj2" fmla="val -107641"/>
                </a:avLst>
              </a:prstGeom>
              <a:blipFill rotWithShape="0">
                <a:blip r:embed="rId7"/>
                <a:stretch>
                  <a:fillRect l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ular Callout 19"/>
              <p:cNvSpPr/>
              <p:nvPr/>
            </p:nvSpPr>
            <p:spPr>
              <a:xfrm>
                <a:off x="4975860" y="5049631"/>
                <a:ext cx="726440" cy="653988"/>
              </a:xfrm>
              <a:prstGeom prst="wedgeRectCallout">
                <a:avLst>
                  <a:gd name="adj1" fmla="val -101260"/>
                  <a:gd name="adj2" fmla="val -105699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</a:rPr>
                        <m:t>1/</m:t>
                      </m:r>
                      <m:r>
                        <a:rPr lang="en-US" altLang="zh-CN" sz="2400" b="0" i="1" dirty="0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0" name="Rectangular Callout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860" y="5049631"/>
                <a:ext cx="726440" cy="653988"/>
              </a:xfrm>
              <a:prstGeom prst="wedgeRectCallout">
                <a:avLst>
                  <a:gd name="adj1" fmla="val -101260"/>
                  <a:gd name="adj2" fmla="val -105699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5943600" y="3467100"/>
            <a:ext cx="2423160" cy="1130300"/>
          </a:xfrm>
          <a:prstGeom prst="rect">
            <a:avLst/>
          </a:prstGeom>
          <a:solidFill>
            <a:srgbClr val="C00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6987540" y="5049631"/>
                <a:ext cx="726440" cy="653988"/>
              </a:xfrm>
              <a:prstGeom prst="wedgeRectCallout">
                <a:avLst>
                  <a:gd name="adj1" fmla="val -24337"/>
                  <a:gd name="adj2" fmla="val -10764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</a:rPr>
                        <m:t>1/</m:t>
                      </m:r>
                      <m:r>
                        <a:rPr lang="en-US" altLang="zh-CN" sz="2400" b="0" i="1" dirty="0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540" y="5049631"/>
                <a:ext cx="726440" cy="653988"/>
              </a:xfrm>
              <a:prstGeom prst="wedgeRectCallout">
                <a:avLst>
                  <a:gd name="adj1" fmla="val -24337"/>
                  <a:gd name="adj2" fmla="val -107641"/>
                </a:avLst>
              </a:prstGeom>
              <a:blipFill rotWithShape="0">
                <a:blip r:embed="rId9"/>
                <a:stretch>
                  <a:fillRect l="-2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2836949" y="3467100"/>
            <a:ext cx="0" cy="1130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43600" y="3467100"/>
            <a:ext cx="0" cy="1130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37 L 0.21823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89 0.00208 L 0.55885 0.0020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Weighted PROPX</a:t>
            </a:r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7BF700-FA8A-9E43-BC0D-FAE9FC376797}"/>
              </a:ext>
            </a:extLst>
          </p:cNvPr>
          <p:cNvSpPr/>
          <p:nvPr/>
        </p:nvSpPr>
        <p:spPr>
          <a:xfrm>
            <a:off x="1590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637AB-DAAB-D245-BA16-F808149A50AB}"/>
              </a:ext>
            </a:extLst>
          </p:cNvPr>
          <p:cNvSpPr/>
          <p:nvPr/>
        </p:nvSpPr>
        <p:spPr>
          <a:xfrm>
            <a:off x="2162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F484F5-BF61-F64B-8FBE-1B63EFEB8A39}"/>
              </a:ext>
            </a:extLst>
          </p:cNvPr>
          <p:cNvSpPr/>
          <p:nvPr/>
        </p:nvSpPr>
        <p:spPr>
          <a:xfrm>
            <a:off x="2733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C045E1-D441-4A43-BCCD-F5766A249EE9}"/>
              </a:ext>
            </a:extLst>
          </p:cNvPr>
          <p:cNvSpPr/>
          <p:nvPr/>
        </p:nvSpPr>
        <p:spPr>
          <a:xfrm>
            <a:off x="3305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2501-E5A4-1246-9525-249C4B5E20D8}"/>
              </a:ext>
            </a:extLst>
          </p:cNvPr>
          <p:cNvSpPr/>
          <p:nvPr/>
        </p:nvSpPr>
        <p:spPr>
          <a:xfrm>
            <a:off x="3876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56A2E-8660-9040-8C52-CFF47DA7081C}"/>
              </a:ext>
            </a:extLst>
          </p:cNvPr>
          <p:cNvSpPr/>
          <p:nvPr/>
        </p:nvSpPr>
        <p:spPr>
          <a:xfrm>
            <a:off x="4448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E23D5-9F0B-4346-B6D4-563167FE302E}"/>
              </a:ext>
            </a:extLst>
          </p:cNvPr>
          <p:cNvSpPr/>
          <p:nvPr/>
        </p:nvSpPr>
        <p:spPr>
          <a:xfrm>
            <a:off x="50196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E4377-C324-8648-85D0-878C5E0389BA}"/>
              </a:ext>
            </a:extLst>
          </p:cNvPr>
          <p:cNvSpPr/>
          <p:nvPr/>
        </p:nvSpPr>
        <p:spPr>
          <a:xfrm>
            <a:off x="5591175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0E92A-AF80-D449-93D3-AC6DC42427C5}"/>
              </a:ext>
            </a:extLst>
          </p:cNvPr>
          <p:cNvSpPr/>
          <p:nvPr/>
        </p:nvSpPr>
        <p:spPr>
          <a:xfrm>
            <a:off x="61598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40FFE-1798-E64E-95F8-2AB39C638F74}"/>
              </a:ext>
            </a:extLst>
          </p:cNvPr>
          <p:cNvSpPr/>
          <p:nvPr/>
        </p:nvSpPr>
        <p:spPr>
          <a:xfrm>
            <a:off x="6731318" y="2705408"/>
            <a:ext cx="571500" cy="314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BF41C-6E84-EF44-9C89-02A85DF431FC}"/>
              </a:ext>
            </a:extLst>
          </p:cNvPr>
          <p:cNvSpPr txBox="1"/>
          <p:nvPr/>
        </p:nvSpPr>
        <p:spPr>
          <a:xfrm>
            <a:off x="588757" y="3300486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EF8CEC-62E8-5C44-8302-7A253FA36317}"/>
              </a:ext>
            </a:extLst>
          </p:cNvPr>
          <p:cNvSpPr txBox="1"/>
          <p:nvPr/>
        </p:nvSpPr>
        <p:spPr>
          <a:xfrm>
            <a:off x="588757" y="3752875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72E71-DD75-3B48-AFC2-0B489A66C2B8}"/>
              </a:ext>
            </a:extLst>
          </p:cNvPr>
          <p:cNvSpPr txBox="1"/>
          <p:nvPr/>
        </p:nvSpPr>
        <p:spPr>
          <a:xfrm>
            <a:off x="588757" y="4248921"/>
            <a:ext cx="7250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Agent 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58C3C-BB8E-DD43-8825-59D311DD5B48}"/>
              </a:ext>
            </a:extLst>
          </p:cNvPr>
          <p:cNvCxnSpPr>
            <a:cxnSpLocks/>
          </p:cNvCxnSpPr>
          <p:nvPr/>
        </p:nvCxnSpPr>
        <p:spPr>
          <a:xfrm flipV="1">
            <a:off x="1439504" y="3444949"/>
            <a:ext cx="5863314" cy="27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FABB0E-5A33-FC4C-9F57-158CD946A2B2}"/>
              </a:ext>
            </a:extLst>
          </p:cNvPr>
          <p:cNvCxnSpPr>
            <a:cxnSpLocks/>
          </p:cNvCxnSpPr>
          <p:nvPr/>
        </p:nvCxnSpPr>
        <p:spPr>
          <a:xfrm>
            <a:off x="1427522" y="3913766"/>
            <a:ext cx="58752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B135A-B1BB-404C-A82F-B905BC3C2A97}"/>
              </a:ext>
            </a:extLst>
          </p:cNvPr>
          <p:cNvCxnSpPr>
            <a:cxnSpLocks/>
          </p:cNvCxnSpPr>
          <p:nvPr/>
        </p:nvCxnSpPr>
        <p:spPr>
          <a:xfrm>
            <a:off x="1439504" y="4414442"/>
            <a:ext cx="5863314" cy="9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/>
              <p:nvPr/>
            </p:nvSpPr>
            <p:spPr>
              <a:xfrm>
                <a:off x="1427522" y="4511459"/>
                <a:ext cx="676013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Allocate item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dirty="0"/>
                  <a:t> to one remaining agent with lowest cost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/>
                  <a:t> and remove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D3E14C-4AE4-4E48-AFF7-25CA0F62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22" y="4511459"/>
                <a:ext cx="6760136" cy="300082"/>
              </a:xfrm>
              <a:prstGeom prst="rect">
                <a:avLst/>
              </a:prstGeom>
              <a:blipFill>
                <a:blip r:embed="rId2"/>
                <a:stretch>
                  <a:fillRect l="-180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A54AC9-4C81-AA46-951B-55A3806F0DD6}"/>
                  </a:ext>
                </a:extLst>
              </p:cNvPr>
              <p:cNvSpPr/>
              <p:nvPr/>
            </p:nvSpPr>
            <p:spPr>
              <a:xfrm>
                <a:off x="1427521" y="2262797"/>
                <a:ext cx="569579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sym typeface="Wingdings" pitchFamily="2" charset="2"/>
                      </a:rPr>
                      <m:t>≥⋯≥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1350" dirty="0"/>
                  <a:t>: Allocate each item to the </a:t>
                </a:r>
                <a:r>
                  <a:rPr lang="en-US" sz="1350" dirty="0">
                    <a:solidFill>
                      <a:srgbClr val="FF0000"/>
                    </a:solidFill>
                  </a:rPr>
                  <a:t>lowest</a:t>
                </a:r>
                <a:r>
                  <a:rPr lang="en-US" sz="1350" dirty="0"/>
                  <a:t> bidder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 until passing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A54AC9-4C81-AA46-951B-55A3806F0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21" y="2262797"/>
                <a:ext cx="5695790" cy="300082"/>
              </a:xfrm>
              <a:prstGeom prst="rect">
                <a:avLst/>
              </a:prstGeom>
              <a:blipFill>
                <a:blip r:embed="rId3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F1066-5A68-5142-B3DE-F6CB48F9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90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DA65D28-FC60-4B4F-9C45-5AA42961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4790132"/>
            <a:ext cx="7543800" cy="8411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Theorem  9 </a:t>
            </a:r>
            <a:r>
              <a:rPr lang="en-US">
                <a:solidFill>
                  <a:schemeClr val="tx1"/>
                </a:solidFill>
              </a:rPr>
              <a:t>[</a:t>
            </a:r>
            <a:r>
              <a:rPr lang="en-US" smtClean="0">
                <a:solidFill>
                  <a:schemeClr val="tx1"/>
                </a:solidFill>
              </a:rPr>
              <a:t>LLW</a:t>
            </a:r>
            <a:r>
              <a:rPr lang="en-US" dirty="0">
                <a:solidFill>
                  <a:schemeClr val="tx1"/>
                </a:solidFill>
              </a:rPr>
              <a:t>, 2021]</a:t>
            </a:r>
          </a:p>
          <a:p>
            <a:r>
              <a:rPr lang="en-US" dirty="0"/>
              <a:t>Weighted PROPX allocations exist and can be found by *</a:t>
            </a:r>
            <a:r>
              <a:rPr lang="en-US" dirty="0">
                <a:solidFill>
                  <a:srgbClr val="0070C0"/>
                </a:solidFill>
              </a:rPr>
              <a:t>Bid-and-Take Algorithm</a:t>
            </a:r>
            <a:r>
              <a:rPr lang="en-US" dirty="0"/>
              <a:t>*.</a:t>
            </a:r>
          </a:p>
        </p:txBody>
      </p:sp>
    </p:spTree>
    <p:extLst>
      <p:ext uri="{BB962C8B-B14F-4D97-AF65-F5344CB8AC3E}">
        <p14:creationId xmlns:p14="http://schemas.microsoft.com/office/powerpoint/2010/main" val="365536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0.08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33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275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95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17 " pathEditMode="relative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38" grpId="0"/>
      <p:bldP spid="2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EF1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81" y="1816741"/>
                <a:ext cx="8025669" cy="3097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Agents have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Weighted EF1: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     For goods, a weighted EF1 allocation is known to exist 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CISZ</a:t>
                </a:r>
                <a:r>
                  <a:rPr lang="en-US" dirty="0">
                    <a:solidFill>
                      <a:schemeClr val="tx1"/>
                    </a:solidFill>
                  </a:rPr>
                  <a:t>, 2020],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     </a:t>
                </a:r>
                <a:r>
                  <a:rPr lang="en-US" b="1" dirty="0">
                    <a:solidFill>
                      <a:srgbClr val="0070C0"/>
                    </a:solidFill>
                  </a:rPr>
                  <a:t>Open Question: </a:t>
                </a:r>
                <a:r>
                  <a:rPr lang="en-US" dirty="0">
                    <a:solidFill>
                      <a:schemeClr val="tx1"/>
                    </a:solidFill>
                  </a:rPr>
                  <a:t>The existence for chores is unknown.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81" y="1816741"/>
                <a:ext cx="8025669" cy="3097775"/>
              </a:xfrm>
              <a:blipFill>
                <a:blip r:embed="rId2"/>
                <a:stretch>
                  <a:fillRect l="-759" t="-16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55AF4-0C9B-0E43-8742-0AC04E47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F24C-84F9-486A-9B5A-CA1EDC56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MMS</a:t>
            </a:r>
            <a:endParaRPr lang="en-HK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60" y="2438401"/>
                <a:ext cx="7543800" cy="30977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Agents have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The best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guarantee is to </a:t>
                </a:r>
              </a:p>
              <a:p>
                <a:pPr marL="150876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⋯,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lim>
                          </m:limLow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Weighted MMS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ACL</a:t>
                </a:r>
                <a:r>
                  <a:rPr lang="en-US" dirty="0">
                    <a:solidFill>
                      <a:schemeClr val="tx1"/>
                    </a:solidFill>
                  </a:rPr>
                  <a:t>, 2019] for agent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</a:t>
                </a:r>
              </a:p>
              <a:p>
                <a:pPr algn="ctr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𝑊𝑀𝑀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150876" lvl="1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An allocation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-approximate weighted MMS </a:t>
                </a: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𝑊𝑀𝑀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Open Question:</a:t>
                </a:r>
                <a:r>
                  <a:rPr lang="en-US" dirty="0">
                    <a:solidFill>
                      <a:schemeClr val="tx1"/>
                    </a:solidFill>
                  </a:rPr>
                  <a:t> A constant approximation is unknown.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0070C0"/>
                    </a:solidFill>
                  </a:rPr>
                  <a:t>AnyPrice</a:t>
                </a:r>
                <a:r>
                  <a:rPr lang="en-US" b="1" dirty="0">
                    <a:solidFill>
                      <a:srgbClr val="0070C0"/>
                    </a:solidFill>
                  </a:rPr>
                  <a:t> share (APS)</a:t>
                </a:r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BEF</a:t>
                </a:r>
                <a:r>
                  <a:rPr lang="en-US" dirty="0">
                    <a:solidFill>
                      <a:schemeClr val="tx1"/>
                    </a:solidFill>
                  </a:rPr>
                  <a:t>, 2021]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63B4C-9192-4092-B0A0-49EC1410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438401"/>
                <a:ext cx="7543800" cy="3097775"/>
              </a:xfrm>
              <a:blipFill>
                <a:blip r:embed="rId2"/>
                <a:stretch>
                  <a:fillRect l="-485" t="-15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B5006-2958-9F48-B058-14A0F176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7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B36A-BFAE-428C-B967-4AC7BDBA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Further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ADA7-73BA-4709-801A-6A958CDB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Fair and </a:t>
            </a:r>
            <a:r>
              <a:rPr lang="en-US" dirty="0">
                <a:solidFill>
                  <a:srgbClr val="0070C0"/>
                </a:solidFill>
              </a:rPr>
              <a:t>efficient</a:t>
            </a:r>
            <a:r>
              <a:rPr lang="en-US" dirty="0">
                <a:solidFill>
                  <a:schemeClr val="tx1"/>
                </a:solidFill>
              </a:rPr>
              <a:t> allocation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Compatibility between fairness and </a:t>
            </a:r>
            <a:r>
              <a:rPr lang="en-US" dirty="0">
                <a:solidFill>
                  <a:srgbClr val="0070C0"/>
                </a:solidFill>
              </a:rPr>
              <a:t>Pareto optimality (PO)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smtClean="0">
                <a:solidFill>
                  <a:schemeClr val="tx1"/>
                </a:solidFill>
              </a:rPr>
              <a:t>AMS</a:t>
            </a:r>
            <a:r>
              <a:rPr lang="en-US" dirty="0">
                <a:solidFill>
                  <a:schemeClr val="tx1"/>
                </a:solidFill>
              </a:rPr>
              <a:t>, 2020]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Compute a fair allocation that </a:t>
            </a:r>
            <a:r>
              <a:rPr lang="en-US" dirty="0">
                <a:solidFill>
                  <a:srgbClr val="0070C0"/>
                </a:solidFill>
              </a:rPr>
              <a:t>maximizes social welfare/minimizes social cost </a:t>
            </a:r>
            <a:r>
              <a:rPr lang="en-US" dirty="0">
                <a:solidFill>
                  <a:schemeClr val="tx1"/>
                </a:solidFill>
              </a:rPr>
              <a:t>[Barmen et al, 2019]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Price of fairness [</a:t>
            </a:r>
            <a:r>
              <a:rPr lang="en-US" dirty="0" smtClean="0">
                <a:solidFill>
                  <a:schemeClr val="tx1"/>
                </a:solidFill>
              </a:rPr>
              <a:t>BLMS</a:t>
            </a:r>
            <a:r>
              <a:rPr lang="en-US" dirty="0">
                <a:solidFill>
                  <a:schemeClr val="tx1"/>
                </a:solidFill>
              </a:rPr>
              <a:t>, 2019; </a:t>
            </a:r>
            <a:r>
              <a:rPr lang="en-US" dirty="0" smtClean="0">
                <a:solidFill>
                  <a:schemeClr val="tx1"/>
                </a:solidFill>
              </a:rPr>
              <a:t>LWL</a:t>
            </a:r>
            <a:r>
              <a:rPr lang="en-US" dirty="0">
                <a:solidFill>
                  <a:schemeClr val="tx1"/>
                </a:solidFill>
              </a:rPr>
              <a:t>, 2021]</a:t>
            </a:r>
          </a:p>
          <a:p>
            <a:r>
              <a:rPr lang="en-US" dirty="0">
                <a:solidFill>
                  <a:schemeClr val="tx1"/>
                </a:solidFill>
              </a:rPr>
              <a:t>Constrained Settings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Cardinality, Matroid [</a:t>
            </a:r>
            <a:r>
              <a:rPr lang="en-US" dirty="0" smtClean="0">
                <a:solidFill>
                  <a:schemeClr val="tx1"/>
                </a:solidFill>
              </a:rPr>
              <a:t>BB,2017</a:t>
            </a:r>
            <a:r>
              <a:rPr lang="en-US" dirty="0">
                <a:solidFill>
                  <a:schemeClr val="tx1"/>
                </a:solidFill>
              </a:rPr>
              <a:t>; </a:t>
            </a:r>
            <a:r>
              <a:rPr lang="en-US" dirty="0" smtClean="0">
                <a:solidFill>
                  <a:schemeClr val="tx1"/>
                </a:solidFill>
              </a:rPr>
              <a:t>DFS,2020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Knapsack [</a:t>
            </a:r>
            <a:r>
              <a:rPr lang="en-US" dirty="0" smtClean="0">
                <a:solidFill>
                  <a:schemeClr val="tx1"/>
                </a:solidFill>
              </a:rPr>
              <a:t>WLG</a:t>
            </a:r>
            <a:r>
              <a:rPr lang="en-US" dirty="0">
                <a:solidFill>
                  <a:schemeClr val="tx1"/>
                </a:solidFill>
              </a:rPr>
              <a:t>, 2021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5F365-743A-064B-A5B3-C9A963EC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1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5F6A-F66A-4C48-8BCE-2664EE09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E3670-F9BB-104D-9E23-DBE2B902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97" y="1229361"/>
            <a:ext cx="8430006" cy="5384800"/>
          </a:xfrm>
        </p:spPr>
        <p:txBody>
          <a:bodyPr>
            <a:normAutofit lnSpcReduction="10000"/>
          </a:bodyPr>
          <a:lstStyle/>
          <a:p>
            <a:r>
              <a:rPr lang="en-SG" sz="1600" dirty="0"/>
              <a:t>H. Aziz and S. Mackenzie. A discrete and bounded envy-free cake cutting protocol for four agents. STOC 2016.</a:t>
            </a:r>
          </a:p>
          <a:p>
            <a:r>
              <a:rPr lang="en-SG" sz="1600" dirty="0"/>
              <a:t>H. Aziz and S. Mackenzie. A discrete and bounded envy-free cake cutting protocol for any number of agents. FOCS 2016.</a:t>
            </a:r>
          </a:p>
          <a:p>
            <a:r>
              <a:rPr lang="en-SG" sz="1600" dirty="0"/>
              <a:t>I. </a:t>
            </a:r>
            <a:r>
              <a:rPr lang="en-SG" sz="1600" dirty="0" err="1"/>
              <a:t>Caragiannis</a:t>
            </a:r>
            <a:r>
              <a:rPr lang="en-SG" sz="1600" dirty="0"/>
              <a:t>, N. </a:t>
            </a:r>
            <a:r>
              <a:rPr lang="en-SG" sz="1600" dirty="0" err="1"/>
              <a:t>Gravin</a:t>
            </a:r>
            <a:r>
              <a:rPr lang="en-SG" sz="1600" dirty="0"/>
              <a:t>, X. Huang. Envy-freeness up to any item with high Nash welfare: The virtue of donating items. EC 2019.</a:t>
            </a:r>
          </a:p>
          <a:p>
            <a:r>
              <a:rPr lang="en-SG" sz="1600" dirty="0"/>
              <a:t>I. </a:t>
            </a:r>
            <a:r>
              <a:rPr lang="en-SG" sz="1600" dirty="0" err="1"/>
              <a:t>Caragiannis</a:t>
            </a:r>
            <a:r>
              <a:rPr lang="en-SG" sz="1600" dirty="0"/>
              <a:t>, D. </a:t>
            </a:r>
            <a:r>
              <a:rPr lang="en-SG" sz="1600" dirty="0" err="1"/>
              <a:t>Kurokawa</a:t>
            </a:r>
            <a:r>
              <a:rPr lang="en-SG" sz="1600" dirty="0"/>
              <a:t>, H. Moulin, A. D. </a:t>
            </a:r>
            <a:r>
              <a:rPr lang="en-SG" sz="1600" dirty="0" err="1"/>
              <a:t>Procaccia</a:t>
            </a:r>
            <a:r>
              <a:rPr lang="en-SG" sz="1600" dirty="0"/>
              <a:t>, N. Shah, J. Wang. The unreasonable fairness of maximum Nash welfare. EC 2016.</a:t>
            </a:r>
          </a:p>
          <a:p>
            <a:r>
              <a:rPr lang="en-SG" sz="1600" dirty="0"/>
              <a:t>X. Bei, N. Chen, G. </a:t>
            </a:r>
            <a:r>
              <a:rPr lang="en-SG" sz="1600" dirty="0" err="1"/>
              <a:t>Huzhang</a:t>
            </a:r>
            <a:r>
              <a:rPr lang="en-SG" sz="1600" dirty="0"/>
              <a:t>, B. Tao, and J. Wu. Cake Cutting: Envy and Truth. IJCAI 2017.</a:t>
            </a:r>
          </a:p>
          <a:p>
            <a:r>
              <a:rPr lang="en-SG" sz="1600" dirty="0"/>
              <a:t>X. Bei, G. </a:t>
            </a:r>
            <a:r>
              <a:rPr lang="en-SG" sz="1600" dirty="0" err="1"/>
              <a:t>Huzhang</a:t>
            </a:r>
            <a:r>
              <a:rPr lang="en-SG" sz="1600" dirty="0"/>
              <a:t>, and W. Suksompong. Truthful Fair Division without Free Disposal. IJCAI 2018.</a:t>
            </a:r>
          </a:p>
          <a:p>
            <a:r>
              <a:rPr lang="en-SG" sz="1600" dirty="0"/>
              <a:t>X. Bei, Z. Li, J. Liu, S. Liu and X Lu. Fair Division of Mixed Divisible and Indivisible Goods. AAAI 2020.</a:t>
            </a:r>
          </a:p>
          <a:p>
            <a:r>
              <a:rPr lang="en-SG" sz="1600" dirty="0"/>
              <a:t>SJ. </a:t>
            </a:r>
            <a:r>
              <a:rPr lang="en-SG" sz="1600" dirty="0" err="1"/>
              <a:t>Brams</a:t>
            </a:r>
            <a:r>
              <a:rPr lang="en-SG" sz="1600" dirty="0"/>
              <a:t> and AD. Taylor, An envy-free cake division protocol. </a:t>
            </a:r>
            <a:r>
              <a:rPr lang="en-SG" sz="1600" i="1" dirty="0"/>
              <a:t>The American Mathematical Monthly.</a:t>
            </a:r>
            <a:r>
              <a:rPr lang="en-SG" sz="1600" dirty="0"/>
              <a:t> 1995.</a:t>
            </a:r>
          </a:p>
          <a:p>
            <a:r>
              <a:rPr lang="en-SG" sz="1600" dirty="0"/>
              <a:t>BR. Chaudhury, J. Garg and K. </a:t>
            </a:r>
            <a:r>
              <a:rPr lang="en-SG" sz="1600" dirty="0" err="1"/>
              <a:t>Mehlhorn</a:t>
            </a:r>
            <a:r>
              <a:rPr lang="en-SG" sz="1600" dirty="0"/>
              <a:t>. EFX Exists for Three Agents. EC 2020.</a:t>
            </a:r>
          </a:p>
          <a:p>
            <a:r>
              <a:rPr lang="en-US" sz="1600" dirty="0"/>
              <a:t>Y. Chen, J. Lai, D. Parkes, and A. </a:t>
            </a:r>
            <a:r>
              <a:rPr lang="en-US" sz="1600" dirty="0" err="1"/>
              <a:t>Procaccia</a:t>
            </a:r>
            <a:r>
              <a:rPr lang="en-US" sz="1600" dirty="0"/>
              <a:t>. Truth, Justice, and Cake Cutting. AAAI 2010.</a:t>
            </a:r>
          </a:p>
          <a:p>
            <a:r>
              <a:rPr lang="en-SG" sz="1600" dirty="0"/>
              <a:t>D. </a:t>
            </a:r>
            <a:r>
              <a:rPr lang="en-SG" sz="1600" dirty="0" err="1"/>
              <a:t>Kurokawa</a:t>
            </a:r>
            <a:r>
              <a:rPr lang="en-SG" sz="1600" dirty="0"/>
              <a:t>, J. Lai, and A. </a:t>
            </a:r>
            <a:r>
              <a:rPr lang="en-SG" sz="1600" dirty="0" err="1"/>
              <a:t>Procaccia</a:t>
            </a:r>
            <a:r>
              <a:rPr lang="en-SG" sz="1600" dirty="0"/>
              <a:t>. How to cut a cake before the party ends. AAAI 2013.</a:t>
            </a:r>
          </a:p>
          <a:p>
            <a:r>
              <a:rPr lang="en-US" altLang="zh-CN" sz="1600" dirty="0"/>
              <a:t>V.</a:t>
            </a:r>
            <a:r>
              <a:rPr lang="zh-CN" altLang="en-US" sz="1600" dirty="0"/>
              <a:t> </a:t>
            </a:r>
            <a:r>
              <a:rPr lang="en-US" altLang="zh-CN" sz="1600" dirty="0"/>
              <a:t>Menon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K.</a:t>
            </a:r>
            <a:r>
              <a:rPr lang="zh-CN" altLang="en-US" sz="1600" dirty="0"/>
              <a:t> </a:t>
            </a:r>
            <a:r>
              <a:rPr lang="en-US" altLang="zh-CN" sz="1600" dirty="0"/>
              <a:t>Larson.</a:t>
            </a:r>
            <a:r>
              <a:rPr lang="zh-CN" altLang="en-US" sz="1600" dirty="0"/>
              <a:t> </a:t>
            </a:r>
            <a:r>
              <a:rPr lang="en-US" altLang="zh-CN" sz="1600" dirty="0"/>
              <a:t>Deterministic,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Strategyproof</a:t>
            </a:r>
            <a:r>
              <a:rPr lang="en-US" altLang="zh-CN" sz="1600" dirty="0"/>
              <a:t>, and Fair Cake Cutting. IJCAI 2017.</a:t>
            </a:r>
            <a:endParaRPr lang="en-SG" sz="1600" dirty="0"/>
          </a:p>
          <a:p>
            <a:r>
              <a:rPr lang="en-SG" sz="1600" dirty="0"/>
              <a:t>B. </a:t>
            </a:r>
            <a:r>
              <a:rPr lang="en-SG" sz="1600" dirty="0" err="1"/>
              <a:t>Plaut</a:t>
            </a:r>
            <a:r>
              <a:rPr lang="en-SG" sz="1600" dirty="0"/>
              <a:t> and T. </a:t>
            </a:r>
            <a:r>
              <a:rPr lang="en-SG" sz="1600" dirty="0" err="1"/>
              <a:t>Roughgarden</a:t>
            </a:r>
            <a:r>
              <a:rPr lang="en-SG" sz="1600" dirty="0"/>
              <a:t>. Almost Envy-Freeness with General Valuations. SODA 2018.</a:t>
            </a:r>
          </a:p>
          <a:p>
            <a:r>
              <a:rPr lang="en-SG" sz="1600" dirty="0"/>
              <a:t>B. Tao. On Existence of Truthful Fair Cake Cutting Mechanisms. </a:t>
            </a:r>
            <a:r>
              <a:rPr lang="en-SG" sz="1600" dirty="0" err="1"/>
              <a:t>ArXiv</a:t>
            </a:r>
            <a:r>
              <a:rPr lang="en-SG" sz="1600" dirty="0"/>
              <a:t> 2104.07387. 2021.</a:t>
            </a:r>
          </a:p>
          <a:p>
            <a:endParaRPr lang="en-SG" sz="1600" dirty="0"/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299075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B36A-BFAE-428C-B967-4AC7BDBA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ADA7-73BA-4709-801A-6A958CDB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7543800" cy="3209213"/>
          </a:xfrm>
        </p:spPr>
        <p:txBody>
          <a:bodyPr>
            <a:normAutofit fontScale="92500" lnSpcReduction="20000"/>
          </a:bodyPr>
          <a:lstStyle/>
          <a:p>
            <a:r>
              <a:rPr lang="en-HK" dirty="0">
                <a:solidFill>
                  <a:schemeClr val="tx1"/>
                </a:solidFill>
              </a:rPr>
              <a:t>Umang Bhaskar, A. R. </a:t>
            </a:r>
            <a:r>
              <a:rPr lang="en-HK" dirty="0" err="1">
                <a:solidFill>
                  <a:schemeClr val="tx1"/>
                </a:solidFill>
              </a:rPr>
              <a:t>Sricharan</a:t>
            </a:r>
            <a:r>
              <a:rPr lang="en-HK" dirty="0">
                <a:solidFill>
                  <a:schemeClr val="tx1"/>
                </a:solidFill>
              </a:rPr>
              <a:t>, Rohit </a:t>
            </a:r>
            <a:r>
              <a:rPr lang="en-HK" dirty="0" err="1">
                <a:solidFill>
                  <a:schemeClr val="tx1"/>
                </a:solidFill>
              </a:rPr>
              <a:t>Vaish</a:t>
            </a:r>
            <a:r>
              <a:rPr lang="en-HK" dirty="0">
                <a:solidFill>
                  <a:schemeClr val="tx1"/>
                </a:solidFill>
              </a:rPr>
              <a:t>: On Approximate Envy-Freeness for Indivisible Chores and Mixed Resources. </a:t>
            </a:r>
            <a:r>
              <a:rPr lang="en-HK" dirty="0" err="1">
                <a:solidFill>
                  <a:schemeClr val="tx1"/>
                </a:solidFill>
              </a:rPr>
              <a:t>CoRR</a:t>
            </a:r>
            <a:r>
              <a:rPr lang="en-HK" dirty="0">
                <a:solidFill>
                  <a:schemeClr val="tx1"/>
                </a:solidFill>
              </a:rPr>
              <a:t> abs/2012.06788 (2020)</a:t>
            </a:r>
          </a:p>
          <a:p>
            <a:r>
              <a:rPr lang="en-HK" dirty="0">
                <a:solidFill>
                  <a:schemeClr val="tx1"/>
                </a:solidFill>
              </a:rPr>
              <a:t>Bo Li, </a:t>
            </a:r>
            <a:r>
              <a:rPr lang="en-HK" dirty="0" err="1">
                <a:solidFill>
                  <a:schemeClr val="tx1"/>
                </a:solidFill>
              </a:rPr>
              <a:t>Yingkai</a:t>
            </a:r>
            <a:r>
              <a:rPr lang="en-HK" dirty="0">
                <a:solidFill>
                  <a:schemeClr val="tx1"/>
                </a:solidFill>
              </a:rPr>
              <a:t> Li, </a:t>
            </a:r>
            <a:r>
              <a:rPr lang="en-HK" dirty="0" err="1">
                <a:solidFill>
                  <a:schemeClr val="tx1"/>
                </a:solidFill>
              </a:rPr>
              <a:t>Xiaowei</a:t>
            </a:r>
            <a:r>
              <a:rPr lang="en-HK" dirty="0">
                <a:solidFill>
                  <a:schemeClr val="tx1"/>
                </a:solidFill>
              </a:rPr>
              <a:t> Wu: Almost Proportional Allocations for Indivisible Chores. </a:t>
            </a:r>
            <a:r>
              <a:rPr lang="en-HK" dirty="0" err="1">
                <a:solidFill>
                  <a:schemeClr val="tx1"/>
                </a:solidFill>
              </a:rPr>
              <a:t>CoRR</a:t>
            </a:r>
            <a:r>
              <a:rPr lang="en-HK" dirty="0">
                <a:solidFill>
                  <a:schemeClr val="tx1"/>
                </a:solidFill>
              </a:rPr>
              <a:t> abs/2103.11849 (2021)</a:t>
            </a:r>
          </a:p>
          <a:p>
            <a:r>
              <a:rPr lang="en-HK" dirty="0">
                <a:solidFill>
                  <a:schemeClr val="tx1"/>
                </a:solidFill>
              </a:rPr>
              <a:t>Haris Aziz, Gerhard </a:t>
            </a:r>
            <a:r>
              <a:rPr lang="en-HK" dirty="0" err="1">
                <a:solidFill>
                  <a:schemeClr val="tx1"/>
                </a:solidFill>
              </a:rPr>
              <a:t>Rauchecker</a:t>
            </a:r>
            <a:r>
              <a:rPr lang="en-HK" dirty="0">
                <a:solidFill>
                  <a:schemeClr val="tx1"/>
                </a:solidFill>
              </a:rPr>
              <a:t>, Guido </a:t>
            </a:r>
            <a:r>
              <a:rPr lang="en-HK" dirty="0" err="1">
                <a:solidFill>
                  <a:schemeClr val="tx1"/>
                </a:solidFill>
              </a:rPr>
              <a:t>Schryen</a:t>
            </a:r>
            <a:r>
              <a:rPr lang="en-HK" dirty="0">
                <a:solidFill>
                  <a:schemeClr val="tx1"/>
                </a:solidFill>
              </a:rPr>
              <a:t>, Toby Walsh: Algorithms for Max-Min Share Fair Allocation of Indivisible Chores. AAAI 2017: 335-341</a:t>
            </a:r>
          </a:p>
          <a:p>
            <a:r>
              <a:rPr lang="en-HK" dirty="0">
                <a:solidFill>
                  <a:schemeClr val="tx1"/>
                </a:solidFill>
              </a:rPr>
              <a:t>Siddharth Barman, </a:t>
            </a:r>
            <a:r>
              <a:rPr lang="en-HK" dirty="0" err="1">
                <a:solidFill>
                  <a:schemeClr val="tx1"/>
                </a:solidFill>
              </a:rPr>
              <a:t>Sanath</a:t>
            </a:r>
            <a:r>
              <a:rPr lang="en-HK" dirty="0">
                <a:solidFill>
                  <a:schemeClr val="tx1"/>
                </a:solidFill>
              </a:rPr>
              <a:t> Kumar Krishna Murthy: Approximation Algorithms for Maximin Fair Division. EC 2017: 647-664</a:t>
            </a:r>
          </a:p>
          <a:p>
            <a:r>
              <a:rPr lang="en-HK" dirty="0">
                <a:solidFill>
                  <a:schemeClr val="tx1"/>
                </a:solidFill>
              </a:rPr>
              <a:t>Xin Huang, </a:t>
            </a:r>
            <a:r>
              <a:rPr lang="en-HK" dirty="0" err="1">
                <a:solidFill>
                  <a:schemeClr val="tx1"/>
                </a:solidFill>
              </a:rPr>
              <a:t>Pinyan</a:t>
            </a:r>
            <a:r>
              <a:rPr lang="en-HK" dirty="0">
                <a:solidFill>
                  <a:schemeClr val="tx1"/>
                </a:solidFill>
              </a:rPr>
              <a:t> Lu: An algorithmic framework for approximating maximin share allocation of chores. EC 2021</a:t>
            </a:r>
          </a:p>
          <a:p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8218-1385-0646-819D-A4884897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5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B36A-BFAE-428C-B967-4AC7BDBA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ADA7-73BA-4709-801A-6A958CDB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7543800" cy="3209213"/>
          </a:xfrm>
        </p:spPr>
        <p:txBody>
          <a:bodyPr>
            <a:normAutofit fontScale="92500" lnSpcReduction="10000"/>
          </a:bodyPr>
          <a:lstStyle/>
          <a:p>
            <a:r>
              <a:rPr lang="en-HK" dirty="0">
                <a:solidFill>
                  <a:schemeClr val="tx1"/>
                </a:solidFill>
              </a:rPr>
              <a:t>Haris Aziz, Bo Li, </a:t>
            </a:r>
            <a:r>
              <a:rPr lang="en-HK" dirty="0" err="1">
                <a:solidFill>
                  <a:schemeClr val="tx1"/>
                </a:solidFill>
              </a:rPr>
              <a:t>Xiaowei</a:t>
            </a:r>
            <a:r>
              <a:rPr lang="en-HK" dirty="0">
                <a:solidFill>
                  <a:schemeClr val="tx1"/>
                </a:solidFill>
              </a:rPr>
              <a:t> Wu: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HK" dirty="0">
                <a:solidFill>
                  <a:schemeClr val="tx1"/>
                </a:solidFill>
              </a:rPr>
              <a:t>Approximate and Strategyproof Maximin Share Allocation of Chores with Ordinal Preferences. </a:t>
            </a:r>
            <a:r>
              <a:rPr lang="en-HK" dirty="0" err="1">
                <a:solidFill>
                  <a:schemeClr val="tx1"/>
                </a:solidFill>
              </a:rPr>
              <a:t>CoRR</a:t>
            </a:r>
            <a:r>
              <a:rPr lang="en-HK" dirty="0">
                <a:solidFill>
                  <a:schemeClr val="tx1"/>
                </a:solidFill>
              </a:rPr>
              <a:t> abs/2012.13884 (2020)</a:t>
            </a:r>
          </a:p>
          <a:p>
            <a:r>
              <a:rPr lang="en-HK" dirty="0">
                <a:solidFill>
                  <a:schemeClr val="tx1"/>
                </a:solidFill>
              </a:rPr>
              <a:t>Haris Aziz, Bo Li, </a:t>
            </a:r>
            <a:r>
              <a:rPr lang="en-HK" dirty="0" err="1">
                <a:solidFill>
                  <a:schemeClr val="tx1"/>
                </a:solidFill>
              </a:rPr>
              <a:t>Xiaowei</a:t>
            </a:r>
            <a:r>
              <a:rPr lang="en-HK" dirty="0">
                <a:solidFill>
                  <a:schemeClr val="tx1"/>
                </a:solidFill>
              </a:rPr>
              <a:t> Wu: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HK" dirty="0">
                <a:solidFill>
                  <a:schemeClr val="tx1"/>
                </a:solidFill>
              </a:rPr>
              <a:t>Strategyproof and Approximately </a:t>
            </a:r>
            <a:r>
              <a:rPr lang="en-HK" dirty="0" err="1">
                <a:solidFill>
                  <a:schemeClr val="tx1"/>
                </a:solidFill>
              </a:rPr>
              <a:t>Maxmin</a:t>
            </a:r>
            <a:r>
              <a:rPr lang="en-HK" dirty="0">
                <a:solidFill>
                  <a:schemeClr val="tx1"/>
                </a:solidFill>
              </a:rPr>
              <a:t> Fair Share Allocation of Chores. IJCAI 2019: 60-66</a:t>
            </a:r>
          </a:p>
          <a:p>
            <a:r>
              <a:rPr lang="en-HK" dirty="0">
                <a:solidFill>
                  <a:schemeClr val="tx1"/>
                </a:solidFill>
              </a:rPr>
              <a:t>Haris Aziz, </a:t>
            </a:r>
            <a:r>
              <a:rPr lang="en-HK" dirty="0" err="1">
                <a:solidFill>
                  <a:schemeClr val="tx1"/>
                </a:solidFill>
              </a:rPr>
              <a:t>Hau</a:t>
            </a:r>
            <a:r>
              <a:rPr lang="en-HK" dirty="0">
                <a:solidFill>
                  <a:schemeClr val="tx1"/>
                </a:solidFill>
              </a:rPr>
              <a:t> Chan, Bo Li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HK" dirty="0">
                <a:solidFill>
                  <a:schemeClr val="tx1"/>
                </a:solidFill>
              </a:rPr>
              <a:t>Weighted </a:t>
            </a:r>
            <a:r>
              <a:rPr lang="en-HK" dirty="0" err="1">
                <a:solidFill>
                  <a:schemeClr val="tx1"/>
                </a:solidFill>
              </a:rPr>
              <a:t>Maxmin</a:t>
            </a:r>
            <a:r>
              <a:rPr lang="en-HK" dirty="0">
                <a:solidFill>
                  <a:schemeClr val="tx1"/>
                </a:solidFill>
              </a:rPr>
              <a:t> Fair Share Allocation of Indivisible Chores. IJCAI 2019: 46-52</a:t>
            </a:r>
          </a:p>
          <a:p>
            <a:r>
              <a:rPr lang="en-HK" dirty="0">
                <a:solidFill>
                  <a:schemeClr val="tx1"/>
                </a:solidFill>
              </a:rPr>
              <a:t>Bo Li, </a:t>
            </a:r>
            <a:r>
              <a:rPr lang="en-HK" dirty="0" err="1">
                <a:solidFill>
                  <a:schemeClr val="tx1"/>
                </a:solidFill>
              </a:rPr>
              <a:t>Yingkai</a:t>
            </a:r>
            <a:r>
              <a:rPr lang="en-HK" dirty="0">
                <a:solidFill>
                  <a:schemeClr val="tx1"/>
                </a:solidFill>
              </a:rPr>
              <a:t> Li, </a:t>
            </a:r>
            <a:r>
              <a:rPr lang="en-HK" dirty="0" err="1">
                <a:solidFill>
                  <a:schemeClr val="tx1"/>
                </a:solidFill>
              </a:rPr>
              <a:t>Xiaowei</a:t>
            </a:r>
            <a:r>
              <a:rPr lang="en-HK" dirty="0">
                <a:solidFill>
                  <a:schemeClr val="tx1"/>
                </a:solidFill>
              </a:rPr>
              <a:t> Wu: Almost Proportional Allocations for Indivisible Chores. </a:t>
            </a:r>
            <a:r>
              <a:rPr lang="en-HK" dirty="0" err="1">
                <a:solidFill>
                  <a:schemeClr val="tx1"/>
                </a:solidFill>
              </a:rPr>
              <a:t>CoRR</a:t>
            </a:r>
            <a:r>
              <a:rPr lang="en-HK" dirty="0">
                <a:solidFill>
                  <a:schemeClr val="tx1"/>
                </a:solidFill>
              </a:rPr>
              <a:t> abs/2103.11849 (2021)</a:t>
            </a:r>
          </a:p>
          <a:p>
            <a:r>
              <a:rPr lang="en-HK" dirty="0">
                <a:solidFill>
                  <a:schemeClr val="tx1"/>
                </a:solidFill>
              </a:rPr>
              <a:t>Moshe </a:t>
            </a:r>
            <a:r>
              <a:rPr lang="en-HK" dirty="0" err="1">
                <a:solidFill>
                  <a:schemeClr val="tx1"/>
                </a:solidFill>
              </a:rPr>
              <a:t>Babaioff</a:t>
            </a:r>
            <a:r>
              <a:rPr lang="en-HK" dirty="0">
                <a:solidFill>
                  <a:schemeClr val="tx1"/>
                </a:solidFill>
              </a:rPr>
              <a:t>, Tomer Ezra, Uriel </a:t>
            </a:r>
            <a:r>
              <a:rPr lang="en-HK" dirty="0" err="1">
                <a:solidFill>
                  <a:schemeClr val="tx1"/>
                </a:solidFill>
              </a:rPr>
              <a:t>Feige</a:t>
            </a:r>
            <a:r>
              <a:rPr lang="en-HK" dirty="0">
                <a:solidFill>
                  <a:schemeClr val="tx1"/>
                </a:solidFill>
              </a:rPr>
              <a:t>: Fair-Share Allocations for Agents with Arbitrary Entitlements. EC 2021</a:t>
            </a:r>
          </a:p>
          <a:p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8218-1385-0646-819D-A4884897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631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B36A-BFAE-428C-B967-4AC7BDBA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ADA7-73BA-4709-801A-6A958CDB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7543800" cy="3209213"/>
          </a:xfrm>
        </p:spPr>
        <p:txBody>
          <a:bodyPr>
            <a:normAutofit fontScale="92500" lnSpcReduction="20000"/>
          </a:bodyPr>
          <a:lstStyle/>
          <a:p>
            <a:r>
              <a:rPr lang="en-HK" dirty="0">
                <a:solidFill>
                  <a:schemeClr val="tx1"/>
                </a:solidFill>
              </a:rPr>
              <a:t>Haris Aziz, </a:t>
            </a:r>
            <a:r>
              <a:rPr lang="en-HK" dirty="0" err="1">
                <a:solidFill>
                  <a:schemeClr val="tx1"/>
                </a:solidFill>
              </a:rPr>
              <a:t>Hervé</a:t>
            </a:r>
            <a:r>
              <a:rPr lang="en-HK" dirty="0">
                <a:solidFill>
                  <a:schemeClr val="tx1"/>
                </a:solidFill>
              </a:rPr>
              <a:t> Moulin, </a:t>
            </a:r>
            <a:r>
              <a:rPr lang="en-HK" dirty="0" err="1">
                <a:solidFill>
                  <a:schemeClr val="tx1"/>
                </a:solidFill>
              </a:rPr>
              <a:t>Fedor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Sandomirskiy</a:t>
            </a:r>
            <a:r>
              <a:rPr lang="en-HK" dirty="0">
                <a:solidFill>
                  <a:schemeClr val="tx1"/>
                </a:solidFill>
              </a:rPr>
              <a:t>: A polynomial-time algorithm for computing a Pareto optimal and almost proportional allocation. </a:t>
            </a:r>
            <a:r>
              <a:rPr lang="en-HK" dirty="0" err="1">
                <a:solidFill>
                  <a:schemeClr val="tx1"/>
                </a:solidFill>
              </a:rPr>
              <a:t>Oper</a:t>
            </a:r>
            <a:r>
              <a:rPr lang="en-HK" dirty="0">
                <a:solidFill>
                  <a:schemeClr val="tx1"/>
                </a:solidFill>
              </a:rPr>
              <a:t>. Res. Lett. 48(5): 573-578 (2020)</a:t>
            </a:r>
          </a:p>
          <a:p>
            <a:r>
              <a:rPr lang="en-HK" dirty="0">
                <a:solidFill>
                  <a:schemeClr val="tx1"/>
                </a:solidFill>
              </a:rPr>
              <a:t>Siddharth Barman, Ganesh </a:t>
            </a:r>
            <a:r>
              <a:rPr lang="en-HK" dirty="0" err="1">
                <a:solidFill>
                  <a:schemeClr val="tx1"/>
                </a:solidFill>
              </a:rPr>
              <a:t>Ghalme</a:t>
            </a:r>
            <a:r>
              <a:rPr lang="en-HK" dirty="0">
                <a:solidFill>
                  <a:schemeClr val="tx1"/>
                </a:solidFill>
              </a:rPr>
              <a:t>, Shweta Jain, Pooja Kulkarni, </a:t>
            </a:r>
            <a:r>
              <a:rPr lang="en-HK" dirty="0" err="1">
                <a:solidFill>
                  <a:schemeClr val="tx1"/>
                </a:solidFill>
              </a:rPr>
              <a:t>Shivika</a:t>
            </a:r>
            <a:r>
              <a:rPr lang="en-HK" dirty="0">
                <a:solidFill>
                  <a:schemeClr val="tx1"/>
                </a:solidFill>
              </a:rPr>
              <a:t> Narang: Fair Division of Indivisible Goods Among Strategic Agents. AAMAS 2019: 1811-1813</a:t>
            </a:r>
          </a:p>
          <a:p>
            <a:r>
              <a:rPr lang="en-HK" dirty="0" err="1">
                <a:solidFill>
                  <a:schemeClr val="tx1"/>
                </a:solidFill>
              </a:rPr>
              <a:t>Xiaohui</a:t>
            </a:r>
            <a:r>
              <a:rPr lang="en-HK" dirty="0">
                <a:solidFill>
                  <a:schemeClr val="tx1"/>
                </a:solidFill>
              </a:rPr>
              <a:t> Bei, </a:t>
            </a:r>
            <a:r>
              <a:rPr lang="en-HK" dirty="0" err="1">
                <a:solidFill>
                  <a:schemeClr val="tx1"/>
                </a:solidFill>
              </a:rPr>
              <a:t>Xinhang</a:t>
            </a:r>
            <a:r>
              <a:rPr lang="en-HK" dirty="0">
                <a:solidFill>
                  <a:schemeClr val="tx1"/>
                </a:solidFill>
              </a:rPr>
              <a:t> Lu, </a:t>
            </a:r>
            <a:r>
              <a:rPr lang="en-HK" dirty="0" err="1">
                <a:solidFill>
                  <a:schemeClr val="tx1"/>
                </a:solidFill>
              </a:rPr>
              <a:t>Pasin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Manurangsi</a:t>
            </a:r>
            <a:r>
              <a:rPr lang="en-HK" dirty="0">
                <a:solidFill>
                  <a:schemeClr val="tx1"/>
                </a:solidFill>
              </a:rPr>
              <a:t>, </a:t>
            </a:r>
            <a:r>
              <a:rPr lang="en-HK" dirty="0" err="1">
                <a:solidFill>
                  <a:schemeClr val="tx1"/>
                </a:solidFill>
              </a:rPr>
              <a:t>Warut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Suksompong</a:t>
            </a:r>
            <a:r>
              <a:rPr lang="en-HK" dirty="0">
                <a:solidFill>
                  <a:schemeClr val="tx1"/>
                </a:solidFill>
              </a:rPr>
              <a:t>: The Price of Fairness for Indivisible Goods. IJCAI 2019: 81-87</a:t>
            </a:r>
          </a:p>
          <a:p>
            <a:r>
              <a:rPr lang="en-HK" dirty="0" err="1">
                <a:solidFill>
                  <a:schemeClr val="tx1"/>
                </a:solidFill>
              </a:rPr>
              <a:t>Mithun</a:t>
            </a:r>
            <a:r>
              <a:rPr lang="en-HK" dirty="0">
                <a:solidFill>
                  <a:schemeClr val="tx1"/>
                </a:solidFill>
              </a:rPr>
              <a:t> Chakraborty, </a:t>
            </a:r>
            <a:r>
              <a:rPr lang="en-HK" dirty="0" err="1">
                <a:solidFill>
                  <a:schemeClr val="tx1"/>
                </a:solidFill>
              </a:rPr>
              <a:t>Ayumi</a:t>
            </a:r>
            <a:r>
              <a:rPr lang="en-HK" dirty="0">
                <a:solidFill>
                  <a:schemeClr val="tx1"/>
                </a:solidFill>
              </a:rPr>
              <a:t> Igarashi, </a:t>
            </a:r>
            <a:r>
              <a:rPr lang="en-HK" dirty="0" err="1">
                <a:solidFill>
                  <a:schemeClr val="tx1"/>
                </a:solidFill>
              </a:rPr>
              <a:t>Warut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Suksompong</a:t>
            </a:r>
            <a:r>
              <a:rPr lang="en-HK" dirty="0">
                <a:solidFill>
                  <a:schemeClr val="tx1"/>
                </a:solidFill>
              </a:rPr>
              <a:t>, Yair </a:t>
            </a:r>
            <a:r>
              <a:rPr lang="en-HK" dirty="0" err="1">
                <a:solidFill>
                  <a:schemeClr val="tx1"/>
                </a:solidFill>
              </a:rPr>
              <a:t>Zick</a:t>
            </a:r>
            <a:r>
              <a:rPr lang="en-HK" dirty="0">
                <a:solidFill>
                  <a:schemeClr val="tx1"/>
                </a:solidFill>
              </a:rPr>
              <a:t>: Weighted Envy-Freeness in Indivisible Item Allocation. AAMAS 2020: 231-239</a:t>
            </a:r>
          </a:p>
          <a:p>
            <a:r>
              <a:rPr lang="en-HK" dirty="0">
                <a:solidFill>
                  <a:schemeClr val="tx1"/>
                </a:solidFill>
              </a:rPr>
              <a:t>Arpita Biswas, Siddharth Barman: Matroid Constrained Fair Allocation Problem. AAAI 2019: 9921-9922</a:t>
            </a:r>
          </a:p>
          <a:p>
            <a:endParaRPr lang="en-HK" dirty="0">
              <a:solidFill>
                <a:schemeClr val="tx1"/>
              </a:solidFill>
            </a:endParaRPr>
          </a:p>
          <a:p>
            <a:endParaRPr lang="en-HK" dirty="0">
              <a:solidFill>
                <a:schemeClr val="tx1"/>
              </a:solidFill>
            </a:endParaRPr>
          </a:p>
          <a:p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8218-1385-0646-819D-A4884897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56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B36A-BFAE-428C-B967-4AC7BDBA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ADA7-73BA-4709-801A-6A958CDB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7543800" cy="3209213"/>
          </a:xfrm>
        </p:spPr>
        <p:txBody>
          <a:bodyPr>
            <a:normAutofit fontScale="92500"/>
          </a:bodyPr>
          <a:lstStyle/>
          <a:p>
            <a:r>
              <a:rPr lang="en-HK" dirty="0" err="1">
                <a:solidFill>
                  <a:schemeClr val="tx1"/>
                </a:solidFill>
              </a:rPr>
              <a:t>Amitay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Dror</a:t>
            </a:r>
            <a:r>
              <a:rPr lang="en-HK" dirty="0">
                <a:solidFill>
                  <a:schemeClr val="tx1"/>
                </a:solidFill>
              </a:rPr>
              <a:t>, Michal Feldman, </a:t>
            </a:r>
            <a:r>
              <a:rPr lang="en-HK" dirty="0" err="1">
                <a:solidFill>
                  <a:schemeClr val="tx1"/>
                </a:solidFill>
              </a:rPr>
              <a:t>Erel</a:t>
            </a:r>
            <a:r>
              <a:rPr lang="en-HK" dirty="0">
                <a:solidFill>
                  <a:schemeClr val="tx1"/>
                </a:solidFill>
              </a:rPr>
              <a:t> Segal-Halevi: On Fair Division under Heterogeneous Matroid Constraints. AAAI 2021: 5312-5320</a:t>
            </a:r>
          </a:p>
          <a:p>
            <a:r>
              <a:rPr lang="en-HK" dirty="0">
                <a:solidFill>
                  <a:schemeClr val="tx1"/>
                </a:solidFill>
              </a:rPr>
              <a:t>Sylvain </a:t>
            </a:r>
            <a:r>
              <a:rPr lang="en-HK" dirty="0" err="1">
                <a:solidFill>
                  <a:schemeClr val="tx1"/>
                </a:solidFill>
              </a:rPr>
              <a:t>Bouveret</a:t>
            </a:r>
            <a:r>
              <a:rPr lang="en-HK" dirty="0">
                <a:solidFill>
                  <a:schemeClr val="tx1"/>
                </a:solidFill>
              </a:rPr>
              <a:t>, </a:t>
            </a:r>
            <a:r>
              <a:rPr lang="en-HK" dirty="0" err="1">
                <a:solidFill>
                  <a:schemeClr val="tx1"/>
                </a:solidFill>
              </a:rPr>
              <a:t>Katarína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Cechlárová</a:t>
            </a:r>
            <a:r>
              <a:rPr lang="en-HK" dirty="0">
                <a:solidFill>
                  <a:schemeClr val="tx1"/>
                </a:solidFill>
              </a:rPr>
              <a:t>, Edith Elkind, </a:t>
            </a:r>
            <a:r>
              <a:rPr lang="en-HK" dirty="0" err="1">
                <a:solidFill>
                  <a:schemeClr val="tx1"/>
                </a:solidFill>
              </a:rPr>
              <a:t>Ayumi</a:t>
            </a:r>
            <a:r>
              <a:rPr lang="en-HK" dirty="0">
                <a:solidFill>
                  <a:schemeClr val="tx1"/>
                </a:solidFill>
              </a:rPr>
              <a:t> Igarashi, Dominik Peters: Fair Division of a Graph. IJCAI 2017: 135-141</a:t>
            </a:r>
          </a:p>
          <a:p>
            <a:r>
              <a:rPr lang="en-HK" dirty="0" err="1">
                <a:solidFill>
                  <a:schemeClr val="tx1"/>
                </a:solidFill>
              </a:rPr>
              <a:t>Hau</a:t>
            </a:r>
            <a:r>
              <a:rPr lang="en-HK" dirty="0">
                <a:solidFill>
                  <a:schemeClr val="tx1"/>
                </a:solidFill>
              </a:rPr>
              <a:t> Chan, Jing Chen, Bo Li, </a:t>
            </a:r>
            <a:r>
              <a:rPr lang="en-HK" dirty="0" err="1">
                <a:solidFill>
                  <a:schemeClr val="tx1"/>
                </a:solidFill>
              </a:rPr>
              <a:t>Xiaowei</a:t>
            </a:r>
            <a:r>
              <a:rPr lang="en-HK" dirty="0">
                <a:solidFill>
                  <a:schemeClr val="tx1"/>
                </a:solidFill>
              </a:rPr>
              <a:t> Wu: Maximin-Aware Allocations of Indivisible Goods. IJCAI 2019: 137-143</a:t>
            </a:r>
          </a:p>
          <a:p>
            <a:r>
              <a:rPr lang="en-HK" dirty="0">
                <a:solidFill>
                  <a:schemeClr val="tx1"/>
                </a:solidFill>
              </a:rPr>
              <a:t>Haris Aziz, Sylvain </a:t>
            </a:r>
            <a:r>
              <a:rPr lang="en-HK" dirty="0" err="1">
                <a:solidFill>
                  <a:schemeClr val="tx1"/>
                </a:solidFill>
              </a:rPr>
              <a:t>Bouveret</a:t>
            </a:r>
            <a:r>
              <a:rPr lang="en-HK" dirty="0">
                <a:solidFill>
                  <a:schemeClr val="tx1"/>
                </a:solidFill>
              </a:rPr>
              <a:t>, </a:t>
            </a:r>
            <a:r>
              <a:rPr lang="en-HK" dirty="0" err="1">
                <a:solidFill>
                  <a:schemeClr val="tx1"/>
                </a:solidFill>
              </a:rPr>
              <a:t>Ioannis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Caragiannis</a:t>
            </a:r>
            <a:r>
              <a:rPr lang="en-HK" dirty="0">
                <a:solidFill>
                  <a:schemeClr val="tx1"/>
                </a:solidFill>
              </a:rPr>
              <a:t>, Ira </a:t>
            </a:r>
            <a:r>
              <a:rPr lang="en-HK" dirty="0" err="1">
                <a:solidFill>
                  <a:schemeClr val="tx1"/>
                </a:solidFill>
              </a:rPr>
              <a:t>Giagkousi</a:t>
            </a:r>
            <a:r>
              <a:rPr lang="en-HK" dirty="0">
                <a:solidFill>
                  <a:schemeClr val="tx1"/>
                </a:solidFill>
              </a:rPr>
              <a:t>, Jérôme Lang: Knowledge, Fairness, and Social Constraints. AAAI 2018: 4638-4645</a:t>
            </a:r>
          </a:p>
          <a:p>
            <a:r>
              <a:rPr lang="en-HK" dirty="0" err="1">
                <a:solidFill>
                  <a:schemeClr val="tx1"/>
                </a:solidFill>
              </a:rPr>
              <a:t>Hadi</a:t>
            </a:r>
            <a:r>
              <a:rPr lang="en-HK" dirty="0">
                <a:solidFill>
                  <a:schemeClr val="tx1"/>
                </a:solidFill>
              </a:rPr>
              <a:t> Hosseini, Sujoy </a:t>
            </a:r>
            <a:r>
              <a:rPr lang="en-HK" dirty="0" err="1">
                <a:solidFill>
                  <a:schemeClr val="tx1"/>
                </a:solidFill>
              </a:rPr>
              <a:t>Sikdar</a:t>
            </a:r>
            <a:r>
              <a:rPr lang="en-HK" dirty="0">
                <a:solidFill>
                  <a:schemeClr val="tx1"/>
                </a:solidFill>
              </a:rPr>
              <a:t>, Rohit </a:t>
            </a:r>
            <a:r>
              <a:rPr lang="en-HK" dirty="0" err="1">
                <a:solidFill>
                  <a:schemeClr val="tx1"/>
                </a:solidFill>
              </a:rPr>
              <a:t>Vaish</a:t>
            </a:r>
            <a:r>
              <a:rPr lang="en-HK" dirty="0">
                <a:solidFill>
                  <a:schemeClr val="tx1"/>
                </a:solidFill>
              </a:rPr>
              <a:t>, </a:t>
            </a:r>
            <a:r>
              <a:rPr lang="en-HK" dirty="0" err="1">
                <a:solidFill>
                  <a:schemeClr val="tx1"/>
                </a:solidFill>
              </a:rPr>
              <a:t>Hejun</a:t>
            </a:r>
            <a:r>
              <a:rPr lang="en-HK" dirty="0">
                <a:solidFill>
                  <a:schemeClr val="tx1"/>
                </a:solidFill>
              </a:rPr>
              <a:t> Wang, </a:t>
            </a:r>
            <a:r>
              <a:rPr lang="en-HK" dirty="0" err="1">
                <a:solidFill>
                  <a:schemeClr val="tx1"/>
                </a:solidFill>
              </a:rPr>
              <a:t>Lirong</a:t>
            </a:r>
            <a:r>
              <a:rPr lang="en-HK" dirty="0">
                <a:solidFill>
                  <a:schemeClr val="tx1"/>
                </a:solidFill>
              </a:rPr>
              <a:t> Xia: Fair Division Through Information Withholding. AAAI 2020: 2014-2021</a:t>
            </a:r>
          </a:p>
          <a:p>
            <a:endParaRPr lang="en-HK" dirty="0">
              <a:solidFill>
                <a:schemeClr val="tx1"/>
              </a:solidFill>
            </a:endParaRPr>
          </a:p>
          <a:p>
            <a:endParaRPr lang="en-HK" dirty="0">
              <a:solidFill>
                <a:schemeClr val="tx1"/>
              </a:solidFill>
            </a:endParaRPr>
          </a:p>
          <a:p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8218-1385-0646-819D-A4884897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466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B36A-BFAE-428C-B967-4AC7BDBA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ADA7-73BA-4709-801A-6A958CDB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7543800" cy="3209213"/>
          </a:xfrm>
        </p:spPr>
        <p:txBody>
          <a:bodyPr>
            <a:normAutofit fontScale="92500" lnSpcReduction="20000"/>
          </a:bodyPr>
          <a:lstStyle/>
          <a:p>
            <a:r>
              <a:rPr lang="en-HK" dirty="0" err="1">
                <a:solidFill>
                  <a:schemeClr val="tx1"/>
                </a:solidFill>
              </a:rPr>
              <a:t>Ioannis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Caragiannis</a:t>
            </a:r>
            <a:r>
              <a:rPr lang="en-HK" dirty="0">
                <a:solidFill>
                  <a:schemeClr val="tx1"/>
                </a:solidFill>
              </a:rPr>
              <a:t>, Nick </a:t>
            </a:r>
            <a:r>
              <a:rPr lang="en-HK" dirty="0" err="1">
                <a:solidFill>
                  <a:schemeClr val="tx1"/>
                </a:solidFill>
              </a:rPr>
              <a:t>Gravin</a:t>
            </a:r>
            <a:r>
              <a:rPr lang="en-HK" dirty="0">
                <a:solidFill>
                  <a:schemeClr val="tx1"/>
                </a:solidFill>
              </a:rPr>
              <a:t>, Xin Huang: Envy-Freeness Up to Any Item with High Nash Welfare: The Virtue of Donating Items. EC 2019: 527-545</a:t>
            </a:r>
          </a:p>
          <a:p>
            <a:r>
              <a:rPr lang="en-HK" dirty="0">
                <a:solidFill>
                  <a:schemeClr val="tx1"/>
                </a:solidFill>
              </a:rPr>
              <a:t>Bhaskar Ray Chaudhury, </a:t>
            </a:r>
            <a:r>
              <a:rPr lang="en-HK" dirty="0" err="1">
                <a:solidFill>
                  <a:schemeClr val="tx1"/>
                </a:solidFill>
              </a:rPr>
              <a:t>Telikepalli</a:t>
            </a:r>
            <a:r>
              <a:rPr lang="en-HK" dirty="0">
                <a:solidFill>
                  <a:schemeClr val="tx1"/>
                </a:solidFill>
              </a:rPr>
              <a:t> Kavitha, Kurt </a:t>
            </a:r>
            <a:r>
              <a:rPr lang="en-HK" dirty="0" err="1">
                <a:solidFill>
                  <a:schemeClr val="tx1"/>
                </a:solidFill>
              </a:rPr>
              <a:t>Mehlhorn</a:t>
            </a:r>
            <a:r>
              <a:rPr lang="en-HK" dirty="0">
                <a:solidFill>
                  <a:schemeClr val="tx1"/>
                </a:solidFill>
              </a:rPr>
              <a:t>, </a:t>
            </a:r>
            <a:r>
              <a:rPr lang="en-HK" dirty="0" err="1">
                <a:solidFill>
                  <a:schemeClr val="tx1"/>
                </a:solidFill>
              </a:rPr>
              <a:t>Alkmini</a:t>
            </a:r>
            <a:r>
              <a:rPr lang="en-HK" dirty="0">
                <a:solidFill>
                  <a:schemeClr val="tx1"/>
                </a:solidFill>
              </a:rPr>
              <a:t> </a:t>
            </a:r>
            <a:r>
              <a:rPr lang="en-HK" dirty="0" err="1">
                <a:solidFill>
                  <a:schemeClr val="tx1"/>
                </a:solidFill>
              </a:rPr>
              <a:t>Sgouritsa</a:t>
            </a:r>
            <a:r>
              <a:rPr lang="en-HK" dirty="0">
                <a:solidFill>
                  <a:schemeClr val="tx1"/>
                </a:solidFill>
              </a:rPr>
              <a:t>: A Little Charity Guarantees Almost Envy-Freeness. SODA 2020: 2658-2672</a:t>
            </a:r>
          </a:p>
          <a:p>
            <a:r>
              <a:rPr lang="en-HK" dirty="0">
                <a:solidFill>
                  <a:schemeClr val="tx1"/>
                </a:solidFill>
              </a:rPr>
              <a:t>Brandon Fain, Kamesh </a:t>
            </a:r>
            <a:r>
              <a:rPr lang="en-HK" dirty="0" err="1">
                <a:solidFill>
                  <a:schemeClr val="tx1"/>
                </a:solidFill>
              </a:rPr>
              <a:t>Munagala</a:t>
            </a:r>
            <a:r>
              <a:rPr lang="en-HK" dirty="0">
                <a:solidFill>
                  <a:schemeClr val="tx1"/>
                </a:solidFill>
              </a:rPr>
              <a:t>, </a:t>
            </a:r>
            <a:r>
              <a:rPr lang="en-HK" dirty="0" err="1">
                <a:solidFill>
                  <a:schemeClr val="tx1"/>
                </a:solidFill>
              </a:rPr>
              <a:t>Nisarg</a:t>
            </a:r>
            <a:r>
              <a:rPr lang="en-HK" dirty="0">
                <a:solidFill>
                  <a:schemeClr val="tx1"/>
                </a:solidFill>
              </a:rPr>
              <a:t> Shah: Fair Allocation of Indivisible Public Goods. EC 2018: 575-592</a:t>
            </a:r>
          </a:p>
          <a:p>
            <a:r>
              <a:rPr lang="en-HK" dirty="0">
                <a:solidFill>
                  <a:schemeClr val="tx1"/>
                </a:solidFill>
              </a:rPr>
              <a:t>Vincent </a:t>
            </a:r>
            <a:r>
              <a:rPr lang="en-HK" dirty="0" err="1">
                <a:solidFill>
                  <a:schemeClr val="tx1"/>
                </a:solidFill>
              </a:rPr>
              <a:t>Conitzer</a:t>
            </a:r>
            <a:r>
              <a:rPr lang="en-HK" dirty="0">
                <a:solidFill>
                  <a:schemeClr val="tx1"/>
                </a:solidFill>
              </a:rPr>
              <a:t>, Rupert Freeman, </a:t>
            </a:r>
            <a:r>
              <a:rPr lang="en-HK" dirty="0" err="1">
                <a:solidFill>
                  <a:schemeClr val="tx1"/>
                </a:solidFill>
              </a:rPr>
              <a:t>Nisarg</a:t>
            </a:r>
            <a:r>
              <a:rPr lang="en-HK" dirty="0">
                <a:solidFill>
                  <a:schemeClr val="tx1"/>
                </a:solidFill>
              </a:rPr>
              <a:t> Shah: Fair Public Decision Making. EC 2017: 629-646</a:t>
            </a:r>
          </a:p>
          <a:p>
            <a:r>
              <a:rPr lang="en-HK" dirty="0">
                <a:solidFill>
                  <a:schemeClr val="tx1"/>
                </a:solidFill>
              </a:rPr>
              <a:t>Pak Hay Chan, Xin Huang, </a:t>
            </a:r>
            <a:r>
              <a:rPr lang="en-HK" dirty="0" err="1">
                <a:solidFill>
                  <a:schemeClr val="tx1"/>
                </a:solidFill>
              </a:rPr>
              <a:t>Zhengyang</a:t>
            </a:r>
            <a:r>
              <a:rPr lang="en-HK" dirty="0">
                <a:solidFill>
                  <a:schemeClr val="tx1"/>
                </a:solidFill>
              </a:rPr>
              <a:t> Liu, </a:t>
            </a:r>
            <a:r>
              <a:rPr lang="en-HK" dirty="0" err="1">
                <a:solidFill>
                  <a:schemeClr val="tx1"/>
                </a:solidFill>
              </a:rPr>
              <a:t>Chihao</a:t>
            </a:r>
            <a:r>
              <a:rPr lang="en-HK" dirty="0">
                <a:solidFill>
                  <a:schemeClr val="tx1"/>
                </a:solidFill>
              </a:rPr>
              <a:t> Zhang, </a:t>
            </a:r>
            <a:r>
              <a:rPr lang="en-HK" dirty="0" err="1">
                <a:solidFill>
                  <a:schemeClr val="tx1"/>
                </a:solidFill>
              </a:rPr>
              <a:t>Shengyu</a:t>
            </a:r>
            <a:r>
              <a:rPr lang="en-HK" dirty="0">
                <a:solidFill>
                  <a:schemeClr val="tx1"/>
                </a:solidFill>
              </a:rPr>
              <a:t> Zhang: Assignment and Pricing in Roommate Market. AAAI 2016: 446-452</a:t>
            </a:r>
          </a:p>
          <a:p>
            <a:endParaRPr lang="en-HK" dirty="0">
              <a:solidFill>
                <a:schemeClr val="tx1"/>
              </a:solidFill>
            </a:endParaRPr>
          </a:p>
          <a:p>
            <a:endParaRPr lang="en-HK" dirty="0">
              <a:solidFill>
                <a:schemeClr val="tx1"/>
              </a:solidFill>
            </a:endParaRPr>
          </a:p>
          <a:p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8218-1385-0646-819D-A4884897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8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37525</TotalTime>
  <Words>9798</Words>
  <Application>Microsoft Office PowerPoint</Application>
  <PresentationFormat>On-screen Show (4:3)</PresentationFormat>
  <Paragraphs>1152</Paragraphs>
  <Slides>99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等线</vt:lpstr>
      <vt:lpstr>等线 Light</vt:lpstr>
      <vt:lpstr>ＭＳ Ｐゴシック</vt:lpstr>
      <vt:lpstr>宋体</vt:lpstr>
      <vt:lpstr>Arial</vt:lpstr>
      <vt:lpstr>Calibri</vt:lpstr>
      <vt:lpstr>Calibri Light</vt:lpstr>
      <vt:lpstr>Cambria Math</vt:lpstr>
      <vt:lpstr>Wingdings</vt:lpstr>
      <vt:lpstr>Office Theme</vt:lpstr>
      <vt:lpstr>CS6382 Algorithm Analysis and Game Theory</vt:lpstr>
      <vt:lpstr>Fair Resource Allocation</vt:lpstr>
      <vt:lpstr>Fair Resource Allocation</vt:lpstr>
      <vt:lpstr>Divisible Resource – Cake Cutting</vt:lpstr>
      <vt:lpstr>Valuation</vt:lpstr>
      <vt:lpstr>Complexity</vt:lpstr>
      <vt:lpstr>Fairness Properties</vt:lpstr>
      <vt:lpstr>Cut and Choose</vt:lpstr>
      <vt:lpstr>Dubins-Spanier Protocol “Moving Knife” Procedure</vt:lpstr>
      <vt:lpstr>Cake Cutting is not a Piece of Cake</vt:lpstr>
      <vt:lpstr>PowerPoint Presentation</vt:lpstr>
      <vt:lpstr>Incentive</vt:lpstr>
      <vt:lpstr>Truthful Cake Cutting</vt:lpstr>
      <vt:lpstr>Truthful Cake Cutting</vt:lpstr>
      <vt:lpstr>Difficulties</vt:lpstr>
      <vt:lpstr>Piecewise Uniform Valuations</vt:lpstr>
      <vt:lpstr>Positive News</vt:lpstr>
      <vt:lpstr>Free Disposal</vt:lpstr>
      <vt:lpstr>A Truthful Mechanism for 2 Players</vt:lpstr>
      <vt:lpstr>Proof</vt:lpstr>
      <vt:lpstr>Challenge</vt:lpstr>
      <vt:lpstr>Beyond Piecewise Uniform Valuations</vt:lpstr>
      <vt:lpstr>Two Negative Results</vt:lpstr>
      <vt:lpstr>Position Oblivious</vt:lpstr>
      <vt:lpstr>Recent Breakthrough</vt:lpstr>
      <vt:lpstr>Indivisible Resource</vt:lpstr>
      <vt:lpstr>Fairness Concepts</vt:lpstr>
      <vt:lpstr>EF1 + Efficiency</vt:lpstr>
      <vt:lpstr>Fairness Concepts</vt:lpstr>
      <vt:lpstr>Mixed Goods</vt:lpstr>
      <vt:lpstr>Model</vt:lpstr>
      <vt:lpstr>Envy-Freeness for Mixed Goods</vt:lpstr>
      <vt:lpstr>Envy-Freeness for Mixed Goods</vt:lpstr>
      <vt:lpstr>EFM: Existence</vt:lpstr>
      <vt:lpstr>Envy Graph</vt:lpstr>
      <vt:lpstr>Addable Set</vt:lpstr>
      <vt:lpstr>Envy Cycle</vt:lpstr>
      <vt:lpstr>EFM: Existence</vt:lpstr>
      <vt:lpstr>Existence of EFM: Caveat</vt:lpstr>
      <vt:lpstr>Relaxation of EFM: ε-EFM </vt:lpstr>
      <vt:lpstr>Summary</vt:lpstr>
      <vt:lpstr>PowerPoint Presentation</vt:lpstr>
      <vt:lpstr>Chores</vt:lpstr>
      <vt:lpstr>Chores</vt:lpstr>
      <vt:lpstr>The Study on Fair Allocations</vt:lpstr>
      <vt:lpstr>Fairness Notions</vt:lpstr>
      <vt:lpstr>Solution Concepts</vt:lpstr>
      <vt:lpstr>Relaxations for EF</vt:lpstr>
      <vt:lpstr>EF1 Algorithms</vt:lpstr>
      <vt:lpstr>EF1 Algorithms</vt:lpstr>
      <vt:lpstr>EF1 Algorithms</vt:lpstr>
      <vt:lpstr>EF1 Algorithms</vt:lpstr>
      <vt:lpstr>EF1 Algorithms</vt:lpstr>
      <vt:lpstr>EF1 Algorithms</vt:lpstr>
      <vt:lpstr>EF1 Algorithms</vt:lpstr>
      <vt:lpstr>EF1 Algorithms</vt:lpstr>
      <vt:lpstr>EF1 Algorithms</vt:lpstr>
      <vt:lpstr>EF1 Algorithms</vt:lpstr>
      <vt:lpstr>EFX Allocations</vt:lpstr>
      <vt:lpstr>Identical Ordinal (IDO) Instances</vt:lpstr>
      <vt:lpstr>PROP1 and PROPX</vt:lpstr>
      <vt:lpstr>PROPX</vt:lpstr>
      <vt:lpstr>PROPX</vt:lpstr>
      <vt:lpstr>PROPX</vt:lpstr>
      <vt:lpstr>PROPX: A Simple Algorithm</vt:lpstr>
      <vt:lpstr>PROPX: A Simple Algorithm</vt:lpstr>
      <vt:lpstr>PROPX: The Third Algorithm</vt:lpstr>
      <vt:lpstr>PROPX: The Third Algorithm</vt:lpstr>
      <vt:lpstr>Maximin Share</vt:lpstr>
      <vt:lpstr>Maximin Share</vt:lpstr>
      <vt:lpstr>Maximin Share</vt:lpstr>
      <vt:lpstr>Maximin Share</vt:lpstr>
      <vt:lpstr>Maximin Share</vt:lpstr>
      <vt:lpstr>Maximin Share</vt:lpstr>
      <vt:lpstr>Maximin Share</vt:lpstr>
      <vt:lpstr>Maximin Share</vt:lpstr>
      <vt:lpstr>Partial Information</vt:lpstr>
      <vt:lpstr>MMS Fairness via Ordinal Information</vt:lpstr>
      <vt:lpstr>MMS Fairness via Ordinal Information</vt:lpstr>
      <vt:lpstr>MMS Fairness via Ordinal Information</vt:lpstr>
      <vt:lpstr>MMS Fairness via Ordinal Information</vt:lpstr>
      <vt:lpstr>MMS Fairness via Ordinal Information</vt:lpstr>
      <vt:lpstr>Strategyproof Algorithms</vt:lpstr>
      <vt:lpstr>Strategyproof Algorithms</vt:lpstr>
      <vt:lpstr>Strategyproof Algorithms</vt:lpstr>
      <vt:lpstr>Asymmetric Agents</vt:lpstr>
      <vt:lpstr>Weighted PROPX</vt:lpstr>
      <vt:lpstr>Weighted PROPX</vt:lpstr>
      <vt:lpstr>Weighted PROPX</vt:lpstr>
      <vt:lpstr>Weighted PROPX</vt:lpstr>
      <vt:lpstr>Weighted EF1</vt:lpstr>
      <vt:lpstr>Weighted MMS</vt:lpstr>
      <vt:lpstr>Further Directions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Mechanism Design on Distributed Computing and Facility Location</dc:title>
  <dc:creator>Qiang Zhang</dc:creator>
  <cp:lastModifiedBy>Prof. LI Minming</cp:lastModifiedBy>
  <cp:revision>948</cp:revision>
  <cp:lastPrinted>2016-06-27T05:05:31Z</cp:lastPrinted>
  <dcterms:created xsi:type="dcterms:W3CDTF">2013-05-21T13:38:45Z</dcterms:created>
  <dcterms:modified xsi:type="dcterms:W3CDTF">2023-04-03T02:50:59Z</dcterms:modified>
</cp:coreProperties>
</file>